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48"/>
  </p:notesMasterIdLst>
  <p:sldIdLst>
    <p:sldId id="282" r:id="rId4"/>
    <p:sldId id="269" r:id="rId5"/>
    <p:sldId id="257" r:id="rId6"/>
    <p:sldId id="258" r:id="rId7"/>
    <p:sldId id="270" r:id="rId8"/>
    <p:sldId id="259" r:id="rId9"/>
    <p:sldId id="283" r:id="rId10"/>
    <p:sldId id="271" r:id="rId11"/>
    <p:sldId id="274" r:id="rId12"/>
    <p:sldId id="279" r:id="rId13"/>
    <p:sldId id="281" r:id="rId14"/>
    <p:sldId id="276" r:id="rId15"/>
    <p:sldId id="273" r:id="rId16"/>
    <p:sldId id="277" r:id="rId17"/>
    <p:sldId id="278" r:id="rId18"/>
    <p:sldId id="284" r:id="rId19"/>
    <p:sldId id="261" r:id="rId20"/>
    <p:sldId id="297" r:id="rId21"/>
    <p:sldId id="285" r:id="rId22"/>
    <p:sldId id="287" r:id="rId23"/>
    <p:sldId id="288" r:id="rId24"/>
    <p:sldId id="260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86" r:id="rId34"/>
    <p:sldId id="298" r:id="rId35"/>
    <p:sldId id="301" r:id="rId36"/>
    <p:sldId id="302" r:id="rId37"/>
    <p:sldId id="299" r:id="rId38"/>
    <p:sldId id="300" r:id="rId39"/>
    <p:sldId id="272" r:id="rId40"/>
    <p:sldId id="262" r:id="rId41"/>
    <p:sldId id="263" r:id="rId42"/>
    <p:sldId id="275" r:id="rId43"/>
    <p:sldId id="265" r:id="rId44"/>
    <p:sldId id="266" r:id="rId45"/>
    <p:sldId id="267" r:id="rId46"/>
    <p:sldId id="268" r:id="rId4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61" autoAdjust="0"/>
    <p:restoredTop sz="73033" autoAdjust="0"/>
  </p:normalViewPr>
  <p:slideViewPr>
    <p:cSldViewPr snapToGrid="0" snapToObjects="1">
      <p:cViewPr>
        <p:scale>
          <a:sx n="66" d="100"/>
          <a:sy n="66" d="100"/>
        </p:scale>
        <p:origin x="252" y="1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96486-14D8-4DD4-AFBE-682D7DA75593}" type="datetimeFigureOut">
              <a:rPr lang="ru-RU" smtClean="0"/>
              <a:t>13.11.2025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686C5E-4DEC-4645-8188-E94DE378AC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1370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h-tsang.medium.com/review-inception-v3-1st-runner-up-image-classification-in-ilsvrc-2015-17915421f77c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h-tsang.medium.com/review-inception-v3-1st-runner-up-image-classification-in-ilsvrc-2015-17915421f77c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h-tsang.medium.com/review-inception-v3-1st-runner-up-image-classification-in-ilsvrc-2015-17915421f77c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objective associated with this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hard-label distillation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a given image, the hard label associated with the teacher may change depending on the specific data augmentation.</a:t>
            </a:r>
          </a:p>
          <a:p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choice is better than the traditional one, while being 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parameter-free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conceptually simpler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teacher prediction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yt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plays the same role as the true label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 label can still be converted to soft label using label smoothing (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Inception-v3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But in this paper, authors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do not smooth pseudo-labels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provided by the teacher (e.g., in hard distillation).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new distillation token is included.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interacts with the class and patch tokens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 the self-attention layers.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distillation token is employed in a similar fashion as the class token, except that on output of the network its objective is to reproduce the (hard) label predicted by the teacher, instead of true label.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 the class and distillation tokens input to the transformers are learned by back-propagation.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distillation embedding allows the model to learn from the output of the teacher, as in a regular distillation.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86C5E-4DEC-4645-8188-E94DE378ACC3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9261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objective associated with this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hard-label distillation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a given image, the hard label associated with the teacher may change depending on the specific data augmentation.</a:t>
            </a:r>
          </a:p>
          <a:p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choice is better than the traditional one, while being 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parameter-free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conceptually simpler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teacher prediction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yt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plays the same role as the true label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 label can still be converted to soft label using label smoothing (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Inception-v3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But in this paper, authors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do not smooth pseudo-labels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provided by the teacher (e.g., in hard distillation).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new distillation token is included.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interacts with the class and patch tokens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 the self-attention layers.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distillation token is employed in a similar fashion as the class token, except that on output of the network its objective is to reproduce the (hard) label predicted by the teacher, instead of true label.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 the class and distillation tokens input to the transformers are learned by back-propagation.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distillation embedding allows the model to learn from the output of the teacher, as in a regular distillation.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86C5E-4DEC-4645-8188-E94DE378ACC3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3332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objective associated with this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hard-label distillation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a given image, the hard label associated with the teacher may change depending on the specific data augmentation.</a:t>
            </a:r>
          </a:p>
          <a:p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choice is better than the traditional one, while being 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parameter-free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conceptually simpler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teacher prediction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yt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plays the same role as the true label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 label can still be converted to soft label using label smoothing (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Inception-v3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But in this paper, authors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do not smooth pseudo-labels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provided by the teacher (e.g., in hard distillation).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new distillation token is included.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interacts with the class and patch tokens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 the self-attention layers.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distillation token is employed in a similar fashion as the class token, except that on output of the network its objective is to reproduce the (hard) label predicted by the teacher, instead of true label.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 the class and distillation tokens input to the transformers are learned by back-propagation.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distillation embedding allows the model to learn from the output of the teacher, as in a regular distillation.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86C5E-4DEC-4645-8188-E94DE378ACC3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6902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8E3B79-0500-D649-90C1-019E93C00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D40CBC7-CF50-2A48-A5EE-73459E72F1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FFA470-542D-E143-A263-D65D33066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13.11.2025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A005A2-6F92-E64D-8A77-92C09DC45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52825F-2500-AA46-A5DE-8FC9F6BEA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9662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921D7A-3B72-AF47-AD59-ED4636BF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879EA07-D792-9248-86E7-60BB75B75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CF54B4-6F66-C94C-8E5E-BFEC07EE2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13.11.2025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248349-4DA1-5443-88F7-B199804AA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C6B6E3-E85E-3947-A0CB-EE2417AC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7196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FCA72E3-8237-BF4E-AD88-6328803635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A36EBCF-9AC8-DB4A-8F23-DCBD7568FE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E9BD3A-DB09-FC47-9439-7173213E3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13.11.2025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084376-2A17-7A4C-B095-EF23DC345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CE835D-CE75-2246-92E8-D00BC4A7A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2931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CF03DB-C1B7-BB4E-AEF4-4AA0CB6F76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71AE338-C1D4-F646-AB07-ED5E98C707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87DA06-D88C-DF4A-9674-2BA42B6A3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8F74C3-20E3-FD42-96A4-D24F38D95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1BD5FF-6E90-6C4A-98B7-20A1EF57C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74280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675A18-18FA-E645-9A11-AD122476A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4EEC29-4110-3142-873F-1D66A69DA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C4B426-980F-3142-BA52-03093B77A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6BED5E-1DFE-794E-9421-01BF5A500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154E4B-AAAF-CD45-BCA5-D633BCEC4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47504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101751-2ED3-6F41-B46E-B84537BBF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DA64069-68C4-F645-A25D-188D0ADBA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35B797-55FF-254E-AF1F-97EA774BE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A9DDEA-7F6A-7341-9D71-D139F4988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014D32-0A70-D547-AAC0-2DB6D3191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69999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7C4B84-6581-DD48-BF5B-E776B61CD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1BBFCB-15B7-F14C-BD09-618C127B4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524FF57-37D4-2B40-8B85-91A6949D6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C0434B3-6FBB-764F-954D-C7AC26142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1E0BD09-AEF9-8148-970C-32BE7D0C2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AA5DB51-D32D-654C-9EF6-D325F49D4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67755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11DC8C-66CA-2F4A-9AC9-67F05D3DE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3441506-3A5F-134A-8780-954F34CA28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F741E26-0ACF-CF4F-A2A2-5652335B8C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4DD34EC-514E-7F4B-80AC-07B50F611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6213C39-A467-7B47-A11C-1EAC69CC20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D3EED01-F5CB-6640-815A-3B611CF82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A4BBF52-4393-C044-8379-22E6EE748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373BC74-C054-7A4A-A8BD-DD95DB4BF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8701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06D3F9-A2D0-F540-803F-5B3F1F79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BF49B1F-F153-F746-AB1C-D22CC553C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9B3DCED-91F8-5645-8E36-EBD11DDBE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5685CB7-6F0C-F34B-9E4A-CD109E2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0394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EB41091-1165-EF43-BF01-4060A870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094B58F-0300-4643-AB82-90CDB3903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1C43C4-1171-564F-8B70-B6D32F8A6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53262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FFE44E-20D3-E146-8AC7-B21D47730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CE9B28-107B-0541-89C0-403A2725C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5581B4C-7BD7-AB41-8083-C4B1D434DE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7DA4025-EEAB-A646-938B-2955B9F89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3344D7A-9AC1-9344-99A9-F36A0CC32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1E18F00-0F2C-0741-AD96-384AE8A19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3483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53BCD9-D698-8C4E-8064-92BF8A116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8B409E-EF4B-664E-9F44-36CDF3B59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054AB8-C50A-8C45-BFB7-A9D5CE8BC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13.11.2025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0B6220-9DCC-904A-B1F4-8A68FE3D9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ACEC2D-363C-4743-8BD1-F6B5F10F3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7084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E4C532-48CF-D647-AFDA-C9B12CE2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F59BEE7-C0B5-854E-9E1F-19F839C498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519E255-917E-6446-84C4-9CBF73DDFB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38C4B2E-076C-6847-950A-2C3A8D167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11197FC-C53D-064E-B68C-87E141B97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69617FE-591B-CC4B-8AA8-F14D61D2E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583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085ACE-BBC4-F24F-BCF3-719DC3945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8DD3761-C97C-AA40-846C-37896EC5A9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14F9B6-3B2C-7944-8CCF-831B1059E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9EB22A4-13C4-C84B-A988-E03ED9AD7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092E62-EAF9-1641-8B6F-E2CEAA18A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65022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47C227E-1AAB-5245-9970-780EAD1B73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F329FFE-2952-B243-A729-ED3EC1490C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19140E8-0AB8-5342-BFF4-64420DD74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6FD13E5-F0F6-C246-B93C-360FD5551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1C0566-7342-4E40-AB47-A0033C571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52717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13.11.2025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01546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13.11.2025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9394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13.11.2025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00920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13.11.2025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42291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13.11.2025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67938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13.11.2025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12494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13.11.2025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8362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21843E-862A-C641-A79C-8B3543F4C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FADB211-BB36-E14E-9555-C18EF033E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81DB77D-C3D9-5D48-B24A-138FE99E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13.11.2025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5FC4C2-7584-674C-8229-113034B1A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B61C87-F8B3-E048-8462-C6930ACB9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48873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13.11.2025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41802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13.11.2025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2160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13.11.2025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8239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13.11.2025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6554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BCD94-5F89-274A-A076-80DE93A3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1B682F-3026-9642-8DE5-910340BC7C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6AFCC1C-C5DC-954F-9C2C-C0090D33CB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B1EA788-B17D-B74B-B4D3-873E6E9B9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13.11.2025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ECF90E-EECB-654D-8454-B268008B7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CFE1B8-BA7F-DA4E-8140-0E1D6B25B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0074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03D4F1-6694-3A42-ABCD-F1DC66C75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67CFDB1-8C47-A943-A045-2FF780F0B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670AB81-6E3E-144C-9E69-CC63BD817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A6E86BF-5999-B34B-9AA6-D188241459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21FA3BF-218C-A04F-A420-76F6A6BB7F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39495BE-765E-4B48-8A53-E2FDD63EC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13.11.2025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43FE7FA-9800-CD4B-A1A4-DF988F029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0F629CD-84A2-5249-ADF6-A3B732184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865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2A46F0-4BA6-7946-8D18-A530214DB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AF67559-EA1B-8047-94D6-1E8E5CD30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13.11.2025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F61CA60-B210-E344-BD7B-5F753C1F6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8A54F4E-3DB3-EC43-A748-F28014528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6353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DA1379E-285B-654B-BF8E-B878E1477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13.11.2025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8CFE5AC-3B84-6A47-97A0-8A954C5D2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1C032AA-2F87-6543-8C6B-7CE97CCD1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70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55AF6-9A52-3441-BB6E-C9F9B3015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B36985-7F04-B143-8B37-F02A965D6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17F2E49-3C7E-084C-B19E-42671CB1B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24CE952-5018-6440-82EB-E45C6219E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13.11.2025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76764D7-109F-184B-BC2D-6BBD0CA4A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38EDD39-C3C6-AC46-A540-C388A8CE3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6773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913F1A-C8D5-A642-B820-E721DA4F5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EA6275F-E87A-D443-A2FF-31D56F1291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DD9D9-DA6B-7849-ABC9-2CD7AAC2F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5DDFB4E-AB33-5245-AA32-263EBAB33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13.11.2025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3A220D-CF57-404E-B9A2-AA0550169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D2C9892-5F8A-9646-9FCE-75166F01F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160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0FDCDF-4ACE-F84C-8924-F04544E61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331DD0-4E40-2C44-9BAD-551B82052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DADBF8-3A66-4C41-8276-98B6F9432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63791-609A-BA4F-85E7-775ECC5AEB58}" type="datetimeFigureOut">
              <a:rPr lang="ru-RU" smtClean="0"/>
              <a:t>13.11.2025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060DD1-6D98-6F44-8AB6-1F91E57CC4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6001B6-75BC-2D45-8411-E6886324D3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7465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6B2E78-212E-7741-A306-D56CE9183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93D465D-1E55-A241-8B0C-5D73AD2EA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1D738E-AA72-1448-BFBE-63DA8B9E70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885EEA6-E6D8-3D4C-9003-704D71BB22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28AC44-C4C6-354E-953C-E12F704626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4778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13.11.2025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539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sh-tsang.medium.com/brief-review-rectified-linear-units-improve-restricted-boltzmann-machines-43724ede3ecf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hyperlink" Target="https://sh-tsang.medium.com/review-model-distillation-distilling-the-knowledge-in-a-neural-network-image-classification-48ce0c81618a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sh-tsang.medium.com/review-model-distillation-distilling-the-knowledge-in-a-neural-network-image-classification-48ce0c81618a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itu-opensource/T2T-ViT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itu-opensource/T2T-ViT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deepschool.ru/category/cv/" TargetMode="External"/><Relationship Id="rId13" Type="http://schemas.openxmlformats.org/officeDocument/2006/relationships/hyperlink" Target="https://t.me/c/2445031628/3/1623" TargetMode="External"/><Relationship Id="rId3" Type="http://schemas.openxmlformats.org/officeDocument/2006/relationships/hyperlink" Target="https://habr.com/ru/articles/896594/?ysclid=mhdor12eqh148088450" TargetMode="External"/><Relationship Id="rId7" Type="http://schemas.openxmlformats.org/officeDocument/2006/relationships/hyperlink" Target="https://pytorch.org/blog/a-primer-on-llm-post-training/" TargetMode="External"/><Relationship Id="rId12" Type="http://schemas.openxmlformats.org/officeDocument/2006/relationships/hyperlink" Target="https://huggingface.co/blog/lora-fast" TargetMode="External"/><Relationship Id="rId2" Type="http://schemas.openxmlformats.org/officeDocument/2006/relationships/hyperlink" Target="https://dzen.ru/a/Z9ma4LdbvhFdvdbs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teletype.in/@roma_cv/zagOtthBQSH" TargetMode="External"/><Relationship Id="rId11" Type="http://schemas.openxmlformats.org/officeDocument/2006/relationships/hyperlink" Target="https://github.com/GeeeekExplorer/nano-vllm" TargetMode="External"/><Relationship Id="rId5" Type="http://schemas.openxmlformats.org/officeDocument/2006/relationships/hyperlink" Target="https://github.com/EPC-MSU/EduNet-lectures/blob/dev-2.3/out/L10_Transformers.ipynb" TargetMode="External"/><Relationship Id="rId10" Type="http://schemas.openxmlformats.org/officeDocument/2006/relationships/hyperlink" Target="https://blog.deepschool.ru/category/dl/" TargetMode="External"/><Relationship Id="rId4" Type="http://schemas.openxmlformats.org/officeDocument/2006/relationships/hyperlink" Target="https://habr.com/ru/articles/935726/" TargetMode="External"/><Relationship Id="rId9" Type="http://schemas.openxmlformats.org/officeDocument/2006/relationships/hyperlink" Target="https://blog.deepschool.ru/category/architecture/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eeeekExplorer/nano-vllm" TargetMode="External"/><Relationship Id="rId3" Type="http://schemas.openxmlformats.org/officeDocument/2006/relationships/hyperlink" Target="https://huggingface.co/papers/2506.17930" TargetMode="External"/><Relationship Id="rId7" Type="http://schemas.openxmlformats.org/officeDocument/2006/relationships/hyperlink" Target="https://visionbook.mit.edu/" TargetMode="External"/><Relationship Id="rId2" Type="http://schemas.openxmlformats.org/officeDocument/2006/relationships/hyperlink" Target="https://blog.deepschool.ru/cv/kto-za-rulyom-transformer/?utm_source=tg&amp;utm_medium=post&amp;utm_campaign=blog-article&amp;utm_content=deepschool&amp;utm_term=who's-driving-transformer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t.me/c/2445031628/3/1344" TargetMode="External"/><Relationship Id="rId5" Type="http://schemas.openxmlformats.org/officeDocument/2006/relationships/hyperlink" Target="https://blog.deepschool.ru/llm/kak-yazykovye-modeli-nauchilis-videt/?utm_source=tg&amp;utm_medium=post&amp;utm_campaign=blog-article&amp;utm_content=deepschool&amp;utm_term=multimodal-llm-part-1" TargetMode="External"/><Relationship Id="rId4" Type="http://schemas.openxmlformats.org/officeDocument/2006/relationships/hyperlink" Target="https://github.com/unsplash/datasets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racikk-ds/cv-rocket" TargetMode="External"/><Relationship Id="rId13" Type="http://schemas.openxmlformats.org/officeDocument/2006/relationships/hyperlink" Target="https://github.com/sovit-123/fasterrcnn-pytorch-training-pipeline" TargetMode="External"/><Relationship Id="rId18" Type="http://schemas.openxmlformats.org/officeDocument/2006/relationships/hyperlink" Target="https://cs231n.stanford.edu/slides/2024/" TargetMode="External"/><Relationship Id="rId3" Type="http://schemas.openxmlformats.org/officeDocument/2006/relationships/hyperlink" Target="https://blog.deepschool.ru/cv/masked-image-modeling/?utm_source=tg&amp;utm_medium=post&amp;utm_campaign=blog-article&amp;utm_content=deepschool&amp;utm_term=digest-may2025" TargetMode="External"/><Relationship Id="rId7" Type="http://schemas.openxmlformats.org/officeDocument/2006/relationships/hyperlink" Target="https://github.com/gracikk-ds/cv-epam-course" TargetMode="External"/><Relationship Id="rId12" Type="http://schemas.openxmlformats.org/officeDocument/2006/relationships/hyperlink" Target="https://github.com/tintn/vision-transformer-from-scratch/blob/main/inspect.ipynb" TargetMode="External"/><Relationship Id="rId17" Type="http://schemas.openxmlformats.org/officeDocument/2006/relationships/hyperlink" Target="https://debuggercafe.com/rt-detr/" TargetMode="External"/><Relationship Id="rId2" Type="http://schemas.openxmlformats.org/officeDocument/2006/relationships/hyperlink" Target="https://huggingface.co/blog/vlms-2025" TargetMode="External"/><Relationship Id="rId16" Type="http://schemas.openxmlformats.org/officeDocument/2006/relationships/hyperlink" Target="https://debuggercafe.com/vision-transformer-from-scratch/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github.com/gracikk-ds/hw-01-modeling/tree/fb2b1b3f5debff908522b89f014f8e0c8832b8f9" TargetMode="External"/><Relationship Id="rId11" Type="http://schemas.openxmlformats.org/officeDocument/2006/relationships/hyperlink" Target="https://debuggercafe.com/qwen2-vl/" TargetMode="External"/><Relationship Id="rId5" Type="http://schemas.openxmlformats.org/officeDocument/2006/relationships/hyperlink" Target="https://github.com/gracikk-ds/DeepLearningSchool" TargetMode="External"/><Relationship Id="rId15" Type="http://schemas.openxmlformats.org/officeDocument/2006/relationships/hyperlink" Target="https://github.com/sovit-123/vision_transformers" TargetMode="External"/><Relationship Id="rId10" Type="http://schemas.openxmlformats.org/officeDocument/2006/relationships/hyperlink" Target="https://debuggercafe.com/a-mixture-of-foundation-models-for-segmentation-and-detection-tasks/" TargetMode="External"/><Relationship Id="rId4" Type="http://schemas.openxmlformats.org/officeDocument/2006/relationships/hyperlink" Target="https://github.com/NielsRogge/Transformers-Tutorials?tab=readme-ov-file" TargetMode="External"/><Relationship Id="rId9" Type="http://schemas.openxmlformats.org/officeDocument/2006/relationships/hyperlink" Target="https://debuggercafe.com/exploring-fast-segment-anything/" TargetMode="External"/><Relationship Id="rId14" Type="http://schemas.openxmlformats.org/officeDocument/2006/relationships/hyperlink" Target="https://debuggercafe.com/fine-tuning-mask2former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data_light/articles/884726/" TargetMode="External"/><Relationship Id="rId2" Type="http://schemas.openxmlformats.org/officeDocument/2006/relationships/hyperlink" Target="https://habr.com/ru/companies/yandex/articles/886466/" TargetMode="Externa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s://keylabs.ai/blog/maximizing-object-detection-yolov8-performance-tips/" TargetMode="External"/><Relationship Id="rId4" Type="http://schemas.openxmlformats.org/officeDocument/2006/relationships/hyperlink" Target="https://habr.com/ru/companies/data_light/articles/855336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313575" y="1868984"/>
            <a:ext cx="10555053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5400" b="1" dirty="0">
                <a:solidFill>
                  <a:schemeClr val="bg1"/>
                </a:solidFill>
              </a:rPr>
              <a:t>Архитектуры </a:t>
            </a:r>
            <a:r>
              <a:rPr lang="ru-RU" sz="5400" b="1" dirty="0" err="1" smtClean="0">
                <a:solidFill>
                  <a:schemeClr val="bg1"/>
                </a:solidFill>
              </a:rPr>
              <a:t>Трансформеры</a:t>
            </a:r>
            <a:endParaRPr lang="en-US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4065922"/>
            <a:ext cx="10687050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Основные архитектуры </a:t>
            </a:r>
            <a:r>
              <a:rPr lang="ru-RU" sz="24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сверточных</a:t>
            </a:r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нейронных сетей. </a:t>
            </a:r>
          </a:p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</a:t>
            </a:r>
            <a:r>
              <a:rPr lang="ru-RU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1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VIT</a:t>
            </a:r>
            <a:r>
              <a:rPr lang="ru-RU" sz="4800" b="1" dirty="0" smtClean="0">
                <a:solidFill>
                  <a:schemeClr val="bg1"/>
                </a:solidFill>
              </a:rPr>
              <a:t>. </a:t>
            </a:r>
            <a:r>
              <a:rPr lang="en-US" sz="4800" b="1" i="0" dirty="0" smtClean="0">
                <a:solidFill>
                  <a:schemeClr val="bg1"/>
                </a:solidFill>
                <a:latin typeface="+mj-lt"/>
              </a:rPr>
              <a:t>CLS token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93018" y="1071256"/>
            <a:ext cx="839378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200" dirty="0" smtClean="0">
                <a:solidFill>
                  <a:schemeClr val="bg1"/>
                </a:solidFill>
              </a:rPr>
              <a:t>В моделях BERT-</a:t>
            </a:r>
            <a:r>
              <a:rPr lang="en-US" sz="2200" dirty="0" smtClean="0">
                <a:solidFill>
                  <a:schemeClr val="bg1"/>
                </a:solidFill>
              </a:rPr>
              <a:t>like</a:t>
            </a:r>
            <a:r>
              <a:rPr lang="ru-RU" sz="2200" dirty="0" smtClean="0">
                <a:solidFill>
                  <a:schemeClr val="bg1"/>
                </a:solidFill>
              </a:rPr>
              <a:t> [</a:t>
            </a:r>
            <a:r>
              <a:rPr lang="ru-RU" sz="2200" dirty="0" err="1" smtClean="0">
                <a:solidFill>
                  <a:schemeClr val="bg1"/>
                </a:solidFill>
              </a:rPr>
              <a:t>cls</a:t>
            </a:r>
            <a:r>
              <a:rPr lang="ru-RU" sz="2200" dirty="0">
                <a:solidFill>
                  <a:schemeClr val="bg1"/>
                </a:solidFill>
              </a:rPr>
              <a:t>]-</a:t>
            </a:r>
            <a:r>
              <a:rPr lang="ru-RU" sz="2200" dirty="0" err="1">
                <a:solidFill>
                  <a:schemeClr val="bg1"/>
                </a:solidFill>
              </a:rPr>
              <a:t>токен</a:t>
            </a:r>
            <a:r>
              <a:rPr lang="ru-RU" sz="2200" dirty="0">
                <a:solidFill>
                  <a:schemeClr val="bg1"/>
                </a:solidFill>
              </a:rPr>
              <a:t> используется для </a:t>
            </a:r>
            <a:r>
              <a:rPr lang="ru-RU" sz="2200" dirty="0" smtClean="0">
                <a:solidFill>
                  <a:schemeClr val="bg1"/>
                </a:solidFill>
              </a:rPr>
              <a:t>классификации. </a:t>
            </a:r>
            <a:endParaRPr lang="en-US" sz="2200" dirty="0" smtClean="0">
              <a:solidFill>
                <a:schemeClr val="bg1"/>
              </a:solidFill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[</a:t>
            </a:r>
            <a:r>
              <a:rPr lang="ru-RU" sz="2200" dirty="0" err="1">
                <a:solidFill>
                  <a:schemeClr val="bg1"/>
                </a:solidFill>
              </a:rPr>
              <a:t>cls</a:t>
            </a:r>
            <a:r>
              <a:rPr lang="ru-RU" sz="2200" dirty="0" smtClean="0">
                <a:solidFill>
                  <a:schemeClr val="bg1"/>
                </a:solidFill>
              </a:rPr>
              <a:t>]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ru-RU" sz="2200" dirty="0" smtClean="0">
                <a:solidFill>
                  <a:schemeClr val="bg1"/>
                </a:solidFill>
              </a:rPr>
              <a:t>- Это </a:t>
            </a:r>
            <a:r>
              <a:rPr lang="ru-RU" sz="2200" dirty="0">
                <a:solidFill>
                  <a:schemeClr val="bg1"/>
                </a:solidFill>
              </a:rPr>
              <a:t>служебный дополнительный </a:t>
            </a:r>
            <a:r>
              <a:rPr lang="ru-RU" sz="2200" dirty="0" err="1">
                <a:solidFill>
                  <a:schemeClr val="bg1"/>
                </a:solidFill>
              </a:rPr>
              <a:t>токен</a:t>
            </a:r>
            <a:r>
              <a:rPr lang="ru-RU" sz="2200" dirty="0">
                <a:solidFill>
                  <a:schemeClr val="bg1"/>
                </a:solidFill>
              </a:rPr>
              <a:t> для классификатора, который вставляют в </a:t>
            </a:r>
            <a:r>
              <a:rPr lang="ru-RU" sz="2200" dirty="0" smtClean="0">
                <a:solidFill>
                  <a:schemeClr val="bg1"/>
                </a:solidFill>
              </a:rPr>
              <a:t>начало. </a:t>
            </a:r>
            <a:endParaRPr lang="en-US" sz="2200" dirty="0" smtClean="0">
              <a:solidFill>
                <a:schemeClr val="bg1"/>
              </a:solidFill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 smtClean="0">
                <a:solidFill>
                  <a:schemeClr val="bg1"/>
                </a:solidFill>
              </a:rPr>
              <a:t>Выходной </a:t>
            </a:r>
            <a:r>
              <a:rPr lang="ru-RU" sz="2200" dirty="0" err="1">
                <a:solidFill>
                  <a:schemeClr val="bg1"/>
                </a:solidFill>
              </a:rPr>
              <a:t>эмбединг</a:t>
            </a:r>
            <a:r>
              <a:rPr lang="ru-RU" sz="2200" dirty="0">
                <a:solidFill>
                  <a:schemeClr val="bg1"/>
                </a:solidFill>
              </a:rPr>
              <a:t> [</a:t>
            </a:r>
            <a:r>
              <a:rPr lang="ru-RU" sz="2200" dirty="0" err="1">
                <a:solidFill>
                  <a:schemeClr val="bg1"/>
                </a:solidFill>
              </a:rPr>
              <a:t>cls</a:t>
            </a:r>
            <a:r>
              <a:rPr lang="ru-RU" sz="2200" dirty="0" smtClean="0">
                <a:solidFill>
                  <a:schemeClr val="bg1"/>
                </a:solidFill>
              </a:rPr>
              <a:t>] </a:t>
            </a:r>
            <a:r>
              <a:rPr lang="ru-RU" sz="2200" dirty="0" err="1">
                <a:solidFill>
                  <a:schemeClr val="bg1"/>
                </a:solidFill>
              </a:rPr>
              <a:t>токена</a:t>
            </a:r>
            <a:r>
              <a:rPr lang="ru-RU" sz="2200" dirty="0">
                <a:solidFill>
                  <a:schemeClr val="bg1"/>
                </a:solidFill>
              </a:rPr>
              <a:t> подается в </a:t>
            </a:r>
            <a:r>
              <a:rPr lang="ru-RU" sz="2200" dirty="0" err="1">
                <a:solidFill>
                  <a:schemeClr val="bg1"/>
                </a:solidFill>
              </a:rPr>
              <a:t>Classification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Head</a:t>
            </a:r>
            <a:r>
              <a:rPr lang="ru-RU" sz="2200" dirty="0">
                <a:solidFill>
                  <a:schemeClr val="bg1"/>
                </a:solidFill>
              </a:rPr>
              <a:t> для </a:t>
            </a:r>
            <a:r>
              <a:rPr lang="ru-RU" sz="2200" dirty="0" smtClean="0">
                <a:solidFill>
                  <a:schemeClr val="bg1"/>
                </a:solidFill>
              </a:rPr>
              <a:t>принятия итогового решения. </a:t>
            </a:r>
            <a:endParaRPr lang="en-US" sz="2200" dirty="0" smtClean="0">
              <a:solidFill>
                <a:schemeClr val="bg1"/>
              </a:solidFill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 smtClean="0">
                <a:solidFill>
                  <a:schemeClr val="bg1"/>
                </a:solidFill>
              </a:rPr>
              <a:t>В </a:t>
            </a:r>
            <a:r>
              <a:rPr lang="ru-RU" sz="2200" dirty="0">
                <a:solidFill>
                  <a:schemeClr val="bg1"/>
                </a:solidFill>
              </a:rPr>
              <a:t>процессе обучения модель учится складывать в </a:t>
            </a:r>
            <a:r>
              <a:rPr lang="ru-RU" sz="2200" dirty="0" err="1">
                <a:solidFill>
                  <a:schemeClr val="bg1"/>
                </a:solidFill>
              </a:rPr>
              <a:t>эмбединг</a:t>
            </a:r>
            <a:r>
              <a:rPr lang="ru-RU" sz="2200" dirty="0">
                <a:solidFill>
                  <a:schemeClr val="bg1"/>
                </a:solidFill>
              </a:rPr>
              <a:t> этого </a:t>
            </a:r>
            <a:r>
              <a:rPr lang="ru-RU" sz="2200" dirty="0" err="1">
                <a:solidFill>
                  <a:schemeClr val="bg1"/>
                </a:solidFill>
              </a:rPr>
              <a:t>токена</a:t>
            </a:r>
            <a:r>
              <a:rPr lang="ru-RU" sz="2200" dirty="0">
                <a:solidFill>
                  <a:schemeClr val="bg1"/>
                </a:solidFill>
              </a:rPr>
              <a:t> знания о </a:t>
            </a:r>
            <a:r>
              <a:rPr lang="ru-RU" sz="2200" dirty="0" smtClean="0">
                <a:solidFill>
                  <a:schemeClr val="bg1"/>
                </a:solidFill>
              </a:rPr>
              <a:t>всем изображении. 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 smtClean="0">
                <a:solidFill>
                  <a:schemeClr val="bg1"/>
                </a:solidFill>
              </a:rPr>
              <a:t>В </a:t>
            </a:r>
            <a:r>
              <a:rPr lang="ru-RU" sz="2200" dirty="0" err="1" smtClean="0">
                <a:solidFill>
                  <a:schemeClr val="bg1"/>
                </a:solidFill>
              </a:rPr>
              <a:t>ViT</a:t>
            </a:r>
            <a:r>
              <a:rPr lang="ru-RU" sz="2200" dirty="0" smtClean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от авторов статьи [</a:t>
            </a:r>
            <a:r>
              <a:rPr lang="ru-RU" sz="2200" dirty="0" err="1">
                <a:solidFill>
                  <a:schemeClr val="bg1"/>
                </a:solidFill>
              </a:rPr>
              <a:t>cls</a:t>
            </a:r>
            <a:r>
              <a:rPr lang="ru-RU" sz="2200" dirty="0">
                <a:solidFill>
                  <a:schemeClr val="bg1"/>
                </a:solidFill>
              </a:rPr>
              <a:t>]-вектор изначально </a:t>
            </a:r>
            <a:r>
              <a:rPr lang="ru-RU" sz="2200" dirty="0" smtClean="0">
                <a:solidFill>
                  <a:schemeClr val="bg1"/>
                </a:solidFill>
              </a:rPr>
              <a:t>инициализируется </a:t>
            </a:r>
            <a:r>
              <a:rPr lang="ru-RU" sz="2200" dirty="0">
                <a:solidFill>
                  <a:schemeClr val="bg1"/>
                </a:solidFill>
              </a:rPr>
              <a:t>нулями и имеет размер (1 x D) и учится также как и вся модель, т.е. это еще один обучаемый вектор-параметр нашей модели.</a:t>
            </a:r>
            <a:endParaRPr lang="ru-RU" sz="2200" i="1" dirty="0">
              <a:solidFill>
                <a:schemeClr val="bg1"/>
              </a:solidFill>
              <a:latin typeface="Cambria Math" panose="02040503050406030204" pitchFamily="18" charset="0"/>
            </a:endParaRPr>
          </a:p>
        </p:txBody>
      </p:sp>
      <p:pic>
        <p:nvPicPr>
          <p:cNvPr id="9219" name="Picture 3" descr="Диаграмма модели ViT (изображение автора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675" y="84515"/>
            <a:ext cx="2968625" cy="655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7327178" y="6550223"/>
            <a:ext cx="41708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https://habr.com/ru/companies/otus/articles/849756/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93018" y="6335986"/>
            <a:ext cx="41000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https://blog.deepschool.ru/cv/vit-vision-transformer/</a:t>
            </a:r>
          </a:p>
        </p:txBody>
      </p:sp>
    </p:spTree>
    <p:extLst>
      <p:ext uri="{BB962C8B-B14F-4D97-AF65-F5344CB8AC3E}">
        <p14:creationId xmlns:p14="http://schemas.microsoft.com/office/powerpoint/2010/main" val="198724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422438"/>
            <a:ext cx="10313987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VIT</a:t>
            </a:r>
            <a:r>
              <a:rPr lang="ru-RU" sz="4800" b="1" dirty="0" smtClean="0">
                <a:solidFill>
                  <a:schemeClr val="bg1"/>
                </a:solidFill>
              </a:rPr>
              <a:t>. </a:t>
            </a:r>
            <a:r>
              <a:rPr lang="en-US" sz="4800" b="1" i="0" dirty="0" smtClean="0">
                <a:solidFill>
                  <a:schemeClr val="bg1"/>
                </a:solidFill>
                <a:latin typeface="+mj-lt"/>
              </a:rPr>
              <a:t>Positional Encoding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187779" y="1071255"/>
                <a:ext cx="7992835" cy="34731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b="1" dirty="0" smtClean="0">
                    <a:solidFill>
                      <a:schemeClr val="bg1"/>
                    </a:solidFill>
                    <a:latin typeface="Inter"/>
                  </a:rPr>
                  <a:t>Гипотеза</a:t>
                </a:r>
                <a:r>
                  <a:rPr lang="ru-RU" altLang="ru-RU" sz="2200" dirty="0" smtClean="0">
                    <a:solidFill>
                      <a:schemeClr val="bg1"/>
                    </a:solidFill>
                    <a:latin typeface="Inter"/>
                  </a:rPr>
                  <a:t> - локальные </a:t>
                </a:r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отношения между </a:t>
                </a:r>
                <a:r>
                  <a:rPr lang="ru-RU" altLang="ru-RU" sz="2200" dirty="0" err="1">
                    <a:solidFill>
                      <a:schemeClr val="bg1"/>
                    </a:solidFill>
                    <a:latin typeface="Inter"/>
                  </a:rPr>
                  <a:t>патчами</a:t>
                </a:r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 могут быть очень </a:t>
                </a:r>
                <a:r>
                  <a:rPr lang="ru-RU" altLang="ru-RU" sz="2200" dirty="0" smtClean="0">
                    <a:solidFill>
                      <a:schemeClr val="bg1"/>
                    </a:solidFill>
                    <a:latin typeface="Inter"/>
                  </a:rPr>
                  <a:t>полезными. НО в </a:t>
                </a:r>
                <a:r>
                  <a:rPr lang="en-US" altLang="ru-RU" sz="2200" dirty="0" smtClean="0">
                    <a:solidFill>
                      <a:schemeClr val="bg1"/>
                    </a:solidFill>
                    <a:latin typeface="Inter"/>
                  </a:rPr>
                  <a:t>VIT </a:t>
                </a:r>
                <a:r>
                  <a:rPr lang="ru-RU" altLang="ru-RU" sz="2200" dirty="0" smtClean="0">
                    <a:solidFill>
                      <a:schemeClr val="bg1"/>
                    </a:solidFill>
                    <a:latin typeface="Inter"/>
                  </a:rPr>
                  <a:t>е </a:t>
                </a:r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не передается информация о 2D структуре </a:t>
                </a:r>
                <a:r>
                  <a:rPr lang="ru-RU" altLang="ru-RU" sz="2200" dirty="0" smtClean="0">
                    <a:solidFill>
                      <a:schemeClr val="bg1"/>
                    </a:solidFill>
                    <a:latin typeface="Inter"/>
                  </a:rPr>
                  <a:t>изображения</a:t>
                </a:r>
                <a:r>
                  <a:rPr lang="en-US" altLang="ru-RU" sz="2200" dirty="0">
                    <a:solidFill>
                      <a:schemeClr val="bg1"/>
                    </a:solidFill>
                    <a:latin typeface="Inter"/>
                  </a:rPr>
                  <a:t> </a:t>
                </a:r>
                <a:r>
                  <a:rPr lang="en-US" altLang="ru-RU" sz="2200" dirty="0" smtClean="0">
                    <a:solidFill>
                      <a:schemeClr val="bg1"/>
                    </a:solidFill>
                    <a:latin typeface="Inter"/>
                  </a:rPr>
                  <a:t>- </a:t>
                </a:r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теряется </a:t>
                </a:r>
                <a:r>
                  <a:rPr lang="ru-RU" altLang="ru-RU" sz="2200" dirty="0" smtClean="0">
                    <a:solidFill>
                      <a:schemeClr val="bg1"/>
                    </a:solidFill>
                    <a:latin typeface="Inter"/>
                  </a:rPr>
                  <a:t>интуиция</a:t>
                </a:r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 о </a:t>
                </a:r>
                <a:r>
                  <a:rPr lang="ru-RU" altLang="ru-RU" sz="2200" dirty="0" smtClean="0">
                    <a:solidFill>
                      <a:schemeClr val="bg1"/>
                    </a:solidFill>
                    <a:latin typeface="Inter"/>
                  </a:rPr>
                  <a:t>позиции </a:t>
                </a:r>
                <a:r>
                  <a:rPr lang="ru-RU" altLang="ru-RU" sz="2200" dirty="0" err="1" smtClean="0">
                    <a:solidFill>
                      <a:schemeClr val="bg1"/>
                    </a:solidFill>
                    <a:latin typeface="Inter"/>
                  </a:rPr>
                  <a:t>патчей</a:t>
                </a:r>
                <a:r>
                  <a:rPr lang="ru-RU" altLang="ru-RU" sz="2200" dirty="0" smtClean="0">
                    <a:solidFill>
                      <a:schemeClr val="bg1"/>
                    </a:solidFill>
                    <a:latin typeface="Inter"/>
                  </a:rPr>
                  <a:t>.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200" dirty="0" smtClean="0">
                  <a:solidFill>
                    <a:schemeClr val="bg1"/>
                  </a:solidFill>
                  <a:latin typeface="Inter"/>
                </a:endParaRPr>
              </a:p>
              <a:p>
                <a:pPr marL="342900" lvl="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ru-RU" altLang="ru-RU" sz="2200" dirty="0" smtClean="0">
                    <a:solidFill>
                      <a:schemeClr val="bg1"/>
                    </a:solidFill>
                    <a:latin typeface="Inter"/>
                  </a:rPr>
                  <a:t>каждый </a:t>
                </a:r>
                <a:r>
                  <a:rPr lang="ru-RU" altLang="ru-RU" sz="2200" dirty="0" err="1">
                    <a:solidFill>
                      <a:schemeClr val="bg1"/>
                    </a:solidFill>
                    <a:latin typeface="Inter"/>
                  </a:rPr>
                  <a:t>эмбеддинг</a:t>
                </a:r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 </a:t>
                </a:r>
                <a:r>
                  <a:rPr lang="ru-RU" altLang="ru-RU" sz="2200" dirty="0" err="1">
                    <a:solidFill>
                      <a:schemeClr val="bg1"/>
                    </a:solidFill>
                    <a:latin typeface="Inter"/>
                  </a:rPr>
                  <a:t>патча</a:t>
                </a:r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 и [</a:t>
                </a:r>
                <a:r>
                  <a:rPr lang="ru-RU" altLang="ru-RU" sz="2200" dirty="0" err="1">
                    <a:solidFill>
                      <a:schemeClr val="bg1"/>
                    </a:solidFill>
                    <a:latin typeface="Inter"/>
                  </a:rPr>
                  <a:t>cls</a:t>
                </a:r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]-вектор будем складывать с определённым вектором из матрицы позиций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ru-RU" altLang="ru-RU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. </a:t>
                </a:r>
                <a:endParaRPr lang="ru-RU" altLang="ru-RU" sz="2200" dirty="0" smtClean="0">
                  <a:solidFill>
                    <a:schemeClr val="bg1"/>
                  </a:solidFill>
                  <a:latin typeface="Inter"/>
                </a:endParaRPr>
              </a:p>
              <a:p>
                <a:pPr marL="342900" lvl="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2000" b="1" dirty="0" smtClean="0">
                    <a:solidFill>
                      <a:schemeClr val="bg1"/>
                    </a:solidFill>
                  </a:rPr>
                  <a:t>Positional Encoding</a:t>
                </a:r>
                <a:r>
                  <a:rPr lang="ru-RU" sz="2000" b="1" dirty="0" smtClean="0">
                    <a:solidFill>
                      <a:schemeClr val="bg1"/>
                    </a:solidFill>
                  </a:rPr>
                  <a:t> может быть </a:t>
                </a:r>
                <a:r>
                  <a:rPr lang="ru-RU" sz="2000" b="1" dirty="0" err="1" smtClean="0">
                    <a:solidFill>
                      <a:schemeClr val="bg1"/>
                    </a:solidFill>
                  </a:rPr>
                  <a:t>заданныи</a:t>
                </a:r>
                <a:r>
                  <a:rPr lang="ru-RU" sz="2000" b="1" dirty="0" smtClean="0">
                    <a:solidFill>
                      <a:schemeClr val="bg1"/>
                    </a:solidFill>
                  </a:rPr>
                  <a:t> или обученным.</a:t>
                </a: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200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79" y="1071255"/>
                <a:ext cx="7992835" cy="3473195"/>
              </a:xfrm>
              <a:prstGeom prst="rect">
                <a:avLst/>
              </a:prstGeom>
              <a:blipFill>
                <a:blip r:embed="rId2"/>
                <a:stretch>
                  <a:fillRect l="-992" t="-10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9" name="Picture 3" descr="Диаграмма модели ViT (изображение автора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675" y="84515"/>
            <a:ext cx="2968625" cy="655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7327178" y="6550223"/>
            <a:ext cx="41708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https://habr.com/ru/companies/otus/articles/849756/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93018" y="6335986"/>
            <a:ext cx="41000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https://blog.deepschool.ru/cv/vit-vision-transformer/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40896" y="5412656"/>
            <a:ext cx="81887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i="1" dirty="0" err="1">
                <a:solidFill>
                  <a:schemeClr val="bg1"/>
                </a:solidFill>
                <a:latin typeface="-apple-system"/>
              </a:rPr>
              <a:t>Трансформеры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 не способны запоминать порядок или последовательность входов. Если 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патчи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 изображения переупорядочиваются, значение исходного изображения теряется.</a:t>
            </a:r>
            <a:endParaRPr lang="ru-RU" i="1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015427" y="656561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https://kazemnejad.com/blog/transformer_architecture_positional_encoding/</a:t>
            </a:r>
          </a:p>
        </p:txBody>
      </p:sp>
    </p:spTree>
    <p:extLst>
      <p:ext uri="{BB962C8B-B14F-4D97-AF65-F5344CB8AC3E}">
        <p14:creationId xmlns:p14="http://schemas.microsoft.com/office/powerpoint/2010/main" val="4599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VIT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>
                <a:solidFill>
                  <a:schemeClr val="bg1"/>
                </a:solidFill>
              </a:rPr>
              <a:t>Transformer blocks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75557" y="844144"/>
                <a:ext cx="7180488" cy="527716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:r>
                  <a:rPr lang="ru-RU" sz="2000" b="1" dirty="0" err="1" smtClean="0">
                    <a:solidFill>
                      <a:schemeClr val="bg1"/>
                    </a:solidFill>
                  </a:rPr>
                  <a:t>ViT</a:t>
                </a:r>
                <a:r>
                  <a:rPr lang="ru-RU" sz="200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— </a:t>
                </a:r>
                <a:r>
                  <a:rPr lang="ru-RU" sz="2000" b="1" dirty="0" err="1">
                    <a:solidFill>
                      <a:schemeClr val="bg1"/>
                    </a:solidFill>
                  </a:rPr>
                  <a:t>энкодер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b="1" dirty="0" err="1">
                    <a:solidFill>
                      <a:schemeClr val="bg1"/>
                    </a:solidFill>
                  </a:rPr>
                  <a:t>трансформера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. </a:t>
                </a:r>
                <a:r>
                  <a:rPr lang="ru-RU" sz="200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 smtClean="0">
                    <a:solidFill>
                      <a:schemeClr val="bg1"/>
                    </a:solidFill>
                  </a:rPr>
                  <a:t>Каждый из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ru-RU" sz="2000" dirty="0" smtClean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блоков получает на вход и возвращает на выход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эмбеддинги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патчей</a:t>
                </a:r>
                <a:r>
                  <a:rPr lang="ru-RU" sz="2000" dirty="0">
                    <a:solidFill>
                      <a:schemeClr val="bg1"/>
                    </a:solidFill>
                  </a:rPr>
                  <a:t> размерности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ru-RU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+ 1</m:t>
                        </m:r>
                      </m:e>
                    </m:d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, </a:t>
                </a:r>
                <a:r>
                  <a:rPr lang="en-US" sz="2000" dirty="0" smtClean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 smtClean="0">
                    <a:solidFill>
                      <a:schemeClr val="bg1"/>
                    </a:solidFill>
                  </a:rPr>
                  <a:t>где блок задан: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 algn="ctr">
                  <a:lnSpc>
                    <a:spcPct val="120000"/>
                  </a:lnSpc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𝑀𝐻𝑆𝐴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𝐿𝑛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2000" b="0" dirty="0" smtClean="0">
                    <a:solidFill>
                      <a:schemeClr val="bg1"/>
                    </a:solidFill>
                  </a:rPr>
                  <a:t>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𝐺𝑀𝐿𝑃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𝐿𝑛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 smtClean="0">
                  <a:solidFill>
                    <a:schemeClr val="bg1"/>
                  </a:solidFill>
                </a:endParaRP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ru-RU" sz="2000" dirty="0" smtClean="0">
                    <a:solidFill>
                      <a:schemeClr val="bg1"/>
                    </a:solidFill>
                  </a:rPr>
                  <a:t>В </a:t>
                </a:r>
                <a:r>
                  <a:rPr lang="ru-RU" sz="2000" dirty="0">
                    <a:solidFill>
                      <a:schemeClr val="bg1"/>
                    </a:solidFill>
                  </a:rPr>
                  <a:t>классическом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трансформер</a:t>
                </a:r>
                <a:r>
                  <a:rPr lang="ru-RU" sz="2000" dirty="0">
                    <a:solidFill>
                      <a:schemeClr val="bg1"/>
                    </a:solidFill>
                  </a:rPr>
                  <a:t>-блоке используется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LayerNorm</a:t>
                </a:r>
                <a:r>
                  <a:rPr lang="ru-RU" sz="2000" dirty="0">
                    <a:solidFill>
                      <a:schemeClr val="bg1"/>
                    </a:solidFill>
                  </a:rPr>
                  <a:t>, а не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BatchNorm</a:t>
                </a:r>
                <a:r>
                  <a:rPr lang="ru-RU" sz="2000" dirty="0">
                    <a:solidFill>
                      <a:schemeClr val="bg1"/>
                    </a:solidFill>
                  </a:rPr>
                  <a:t>. В</a:t>
                </a:r>
                <a:r>
                  <a:rPr lang="ru-RU" sz="2000" dirty="0" smtClean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ViT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 smtClean="0">
                    <a:solidFill>
                      <a:schemeClr val="bg1"/>
                    </a:solidFill>
                  </a:rPr>
                  <a:t>тоже оставили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LayerNorm</a:t>
                </a:r>
                <a:r>
                  <a:rPr lang="ru-RU" sz="2000" dirty="0">
                    <a:solidFill>
                      <a:schemeClr val="bg1"/>
                    </a:solidFill>
                  </a:rPr>
                  <a:t>.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endParaRPr lang="en-US" sz="2000" dirty="0" smtClean="0">
                  <a:solidFill>
                    <a:schemeClr val="bg1"/>
                  </a:solidFill>
                </a:endParaRP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′′=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0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20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𝑉𝑎𝑟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d>
                            <m:r>
                              <a:rPr lang="en-US" sz="20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l-GR" sz="20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</m:rad>
                      </m:den>
                    </m:f>
                    <m:r>
                      <a:rPr lang="en-US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l-GR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l-GR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ru-RU" sz="2000" dirty="0" smtClean="0">
                  <a:solidFill>
                    <a:schemeClr val="bg1"/>
                  </a:solidFill>
                </a:endParaRP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𝐺𝑀𝐿𝑃</m:t>
                    </m:r>
                  </m:oMath>
                </a14:m>
                <a:r>
                  <a:rPr lang="en-US" sz="2000" dirty="0" smtClean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 smtClean="0">
                    <a:solidFill>
                      <a:schemeClr val="bg1"/>
                    </a:solidFill>
                  </a:rPr>
                  <a:t>для каждого </a:t>
                </a:r>
                <a:r>
                  <a:rPr lang="en-US" sz="2000" dirty="0" smtClean="0">
                    <a:solidFill>
                      <a:schemeClr val="bg1"/>
                    </a:solidFill>
                  </a:rPr>
                  <a:t>path: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𝐺𝑀𝐿𝑃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𝐷𝑟𝑜𝑝𝑂𝑢𝑡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𝑟𝑜𝑝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𝑢𝑡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𝐺𝑒𝐿𝑈</m:t>
                          </m:r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′)</m:t>
                          </m:r>
                        </m:e>
                      </m:d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 smtClean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:r>
                  <a:rPr lang="ru-RU" sz="2000" dirty="0" smtClean="0">
                    <a:solidFill>
                      <a:schemeClr val="bg1"/>
                    </a:solidFill>
                  </a:rPr>
                  <a:t>где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ru-RU" sz="20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i="1" dirty="0" smtClean="0">
                    <a:solidFill>
                      <a:schemeClr val="bg1"/>
                    </a:solidFill>
                  </a:rPr>
                  <a:t> –</a:t>
                </a:r>
                <a:r>
                  <a:rPr lang="ru-RU" sz="2000" i="1" dirty="0" smtClean="0">
                    <a:solidFill>
                      <a:schemeClr val="bg1"/>
                    </a:solidFill>
                  </a:rPr>
                  <a:t> </a:t>
                </a:r>
                <a:r>
                  <a:rPr lang="ru-RU" sz="2000" i="1" dirty="0" err="1" smtClean="0">
                    <a:solidFill>
                      <a:schemeClr val="bg1"/>
                    </a:solidFill>
                  </a:rPr>
                  <a:t>патч</a:t>
                </a:r>
                <a:r>
                  <a:rPr lang="ru-RU" sz="2000" i="1" dirty="0" smtClean="0">
                    <a:solidFill>
                      <a:schemeClr val="bg1"/>
                    </a:solidFill>
                  </a:rPr>
                  <a:t> на выходе, промежуточное состояние и вход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:r>
                  <a:rPr lang="ru-RU" sz="2000" b="1" dirty="0" smtClean="0">
                    <a:solidFill>
                      <a:schemeClr val="bg1"/>
                    </a:solidFill>
                  </a:rPr>
                  <a:t>Число </a:t>
                </a:r>
                <a:r>
                  <a:rPr lang="ru-RU" sz="2000" b="1" dirty="0" err="1">
                    <a:solidFill>
                      <a:schemeClr val="bg1"/>
                    </a:solidFill>
                  </a:rPr>
                  <a:t>эмбеддингов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 и их размерность не меняется при прохождении через все </a:t>
                </a:r>
                <a:r>
                  <a:rPr lang="ru-RU" sz="2000" b="1" dirty="0" err="1">
                    <a:solidFill>
                      <a:schemeClr val="bg1"/>
                    </a:solidFill>
                  </a:rPr>
                  <a:t>энкодер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-блоки сети</a:t>
                </a:r>
                <a:r>
                  <a:rPr lang="ru-RU" sz="2000" dirty="0">
                    <a:solidFill>
                      <a:schemeClr val="bg1"/>
                    </a:solidFill>
                  </a:rPr>
                  <a:t>.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:endParaRPr lang="ru-RU" sz="20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5557" y="844144"/>
                <a:ext cx="7180488" cy="5277165"/>
              </a:xfrm>
              <a:blipFill>
                <a:blip r:embed="rId2"/>
                <a:stretch>
                  <a:fillRect l="-849" t="-3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/>
          <p:cNvSpPr/>
          <p:nvPr/>
        </p:nvSpPr>
        <p:spPr>
          <a:xfrm>
            <a:off x="267522" y="6121309"/>
            <a:ext cx="41000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https://blog.deepschool.ru/cv/vit-vision-transformer/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380515" y="6231581"/>
            <a:ext cx="4811485" cy="461665"/>
          </a:xfrm>
          <a:prstGeom prst="rect">
            <a:avLst/>
          </a:prstGeom>
          <a:solidFill>
            <a:srgbClr val="FCFCF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D63384"/>
                </a:solidFill>
                <a:effectLst/>
                <a:latin typeface="SFMono-Regular"/>
              </a:rPr>
              <a:t> 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D63384"/>
                </a:solidFill>
                <a:effectLst/>
                <a:latin typeface="SFMono-Regular"/>
              </a:rPr>
              <a:t>pre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D63384"/>
                </a:solidFill>
                <a:effectLst/>
                <a:latin typeface="SFMono-Regular"/>
              </a:rPr>
              <a:t>-LN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 — подход (слева) работает лучше, </a:t>
            </a:r>
            <a:r>
              <a:rPr kumimoji="0" lang="en-US" altLang="ru-RU" sz="1200" b="0" i="0" u="none" strike="noStrike" cap="none" normalizeH="0" baseline="0" dirty="0" smtClean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/>
            </a:r>
            <a:br>
              <a:rPr kumimoji="0" lang="en-US" altLang="ru-RU" sz="1200" b="0" i="0" u="none" strike="noStrike" cap="none" normalizeH="0" baseline="0" dirty="0" smtClean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чем 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D63384"/>
                </a:solidFill>
                <a:effectLst/>
                <a:latin typeface="SFMono-Regular"/>
              </a:rPr>
              <a:t>post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D63384"/>
                </a:solidFill>
                <a:effectLst/>
                <a:latin typeface="SFMono-Regular"/>
              </a:rPr>
              <a:t>-LN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 (справа). И фактически 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D63384"/>
                </a:solidFill>
                <a:effectLst/>
                <a:latin typeface="SFMono-Regular"/>
              </a:rPr>
              <a:t>pre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D63384"/>
                </a:solidFill>
                <a:effectLst/>
                <a:latin typeface="SFMono-Regular"/>
              </a:rPr>
              <a:t>-LN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 стал стандартом.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pic>
        <p:nvPicPr>
          <p:cNvPr id="6149" name="Picture 5" descr="https://blog.deepschool.ru/wp-content/uploads/2024/08/vit_4-1024x60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045" y="3368769"/>
            <a:ext cx="4473575" cy="266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14453" y="6554400"/>
            <a:ext cx="71736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https://stackoverflow.com/questions/70065235/understanding-torch-nn-layernorm-in-nlp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67522" y="6342950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https://d2l.ai/chapter_attention-mechanisms-and-transformers/vision-transformer.html</a:t>
            </a:r>
          </a:p>
        </p:txBody>
      </p:sp>
    </p:spTree>
    <p:extLst>
      <p:ext uri="{BB962C8B-B14F-4D97-AF65-F5344CB8AC3E}">
        <p14:creationId xmlns:p14="http://schemas.microsoft.com/office/powerpoint/2010/main" val="90553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800" b="1" dirty="0" smtClean="0">
                    <a:solidFill>
                      <a:schemeClr val="bg1"/>
                    </a:solidFill>
                  </a:rPr>
                  <a:t>VIT</a:t>
                </a:r>
                <a:r>
                  <a:rPr lang="ru-RU" sz="4800" b="1" dirty="0" smtClean="0">
                    <a:solidFill>
                      <a:schemeClr val="bg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ru-RU" altLang="ru-RU" sz="4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𝑀𝑢𝑙𝑡𝑖𝐻𝑒𝑎𝑑𝐴𝑡𝑡𝑒𝑛𝑡𝑖𝑜𝑛</m:t>
                    </m:r>
                  </m:oMath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  <a:blipFill>
                <a:blip r:embed="rId2"/>
                <a:stretch>
                  <a:fillRect t="-48958" b="-70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/>
          <p:cNvSpPr/>
          <p:nvPr/>
        </p:nvSpPr>
        <p:spPr>
          <a:xfrm>
            <a:off x="8144299" y="6444734"/>
            <a:ext cx="2929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https://habr.com/ru/articles/935726/</a:t>
            </a:r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9039225" y="1381871"/>
            <a:ext cx="3152775" cy="2203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altLang="ru-RU" sz="1700" dirty="0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Блок </a:t>
            </a:r>
            <a:r>
              <a:rPr lang="ru-RU" altLang="ru-RU" sz="1700" dirty="0" err="1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энкодера</a:t>
            </a:r>
            <a:r>
              <a:rPr lang="ru-RU" altLang="ru-RU" sz="1700" dirty="0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altLang="ru-RU" sz="1700" dirty="0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700" dirty="0" err="1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Layer</a:t>
            </a:r>
            <a:r>
              <a:rPr lang="ru-RU" altLang="ru-RU" sz="1700" dirty="0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Normalization</a:t>
            </a:r>
            <a:r>
              <a:rPr lang="ru-RU" altLang="ru-RU" sz="1700" dirty="0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altLang="ru-RU" sz="1700" dirty="0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├── Multi-</a:t>
            </a:r>
            <a:r>
              <a:rPr lang="ru-RU" altLang="ru-RU" sz="1700" dirty="0" err="1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Head</a:t>
            </a:r>
            <a:r>
              <a:rPr lang="ru-RU" altLang="ru-RU" sz="1700" dirty="0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Self-Attention</a:t>
            </a:r>
            <a:endParaRPr lang="ru-RU" altLang="ru-RU" sz="1700" dirty="0" smtClean="0">
              <a:solidFill>
                <a:schemeClr val="bg1"/>
              </a:solidFill>
              <a:latin typeface="Menlo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altLang="ru-RU" sz="1700" dirty="0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700" dirty="0" err="1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Residual</a:t>
            </a:r>
            <a:r>
              <a:rPr lang="ru-RU" altLang="ru-RU" sz="1700" dirty="0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Connection</a:t>
            </a:r>
            <a:r>
              <a:rPr lang="ru-RU" altLang="ru-RU" sz="1700" dirty="0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altLang="ru-RU" sz="1700" dirty="0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700" dirty="0" err="1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Layer</a:t>
            </a:r>
            <a:r>
              <a:rPr lang="ru-RU" altLang="ru-RU" sz="1700" dirty="0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Normalization</a:t>
            </a:r>
            <a:r>
              <a:rPr lang="ru-RU" altLang="ru-RU" sz="1700" dirty="0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altLang="ru-RU" sz="1700" dirty="0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700" dirty="0" err="1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Feed-Forward</a:t>
            </a:r>
            <a:r>
              <a:rPr lang="ru-RU" altLang="ru-RU" sz="1700" dirty="0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Network</a:t>
            </a:r>
            <a:r>
              <a:rPr lang="ru-RU" altLang="ru-RU" sz="1700" dirty="0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altLang="ru-RU" sz="1700" dirty="0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└── </a:t>
            </a:r>
            <a:r>
              <a:rPr lang="ru-RU" altLang="ru-RU" sz="1700" dirty="0" err="1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Residual</a:t>
            </a:r>
            <a:r>
              <a:rPr lang="ru-RU" altLang="ru-RU" sz="1700" dirty="0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 smtClean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Connection</a:t>
            </a:r>
            <a:r>
              <a:rPr lang="ru-RU" altLang="ru-RU" sz="1700" dirty="0" smtClean="0">
                <a:solidFill>
                  <a:schemeClr val="bg1"/>
                </a:solidFill>
              </a:rPr>
              <a:t> </a:t>
            </a:r>
            <a:endParaRPr lang="ru-RU" dirty="0">
              <a:solidFill>
                <a:schemeClr val="bg1"/>
              </a:solidFill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43FC4208-8440-B61B-98DA-13944F79768D}"/>
              </a:ext>
            </a:extLst>
          </p:cNvPr>
          <p:cNvGrpSpPr/>
          <p:nvPr/>
        </p:nvGrpSpPr>
        <p:grpSpPr>
          <a:xfrm>
            <a:off x="9613177" y="3447259"/>
            <a:ext cx="2233469" cy="2996670"/>
            <a:chOff x="7867436" y="3748534"/>
            <a:chExt cx="2233469" cy="2996670"/>
          </a:xfrm>
        </p:grpSpPr>
        <p:sp>
          <p:nvSpPr>
            <p:cNvPr id="12" name="Прямоугольник 11"/>
            <p:cNvSpPr/>
            <p:nvPr/>
          </p:nvSpPr>
          <p:spPr>
            <a:xfrm>
              <a:off x="7867436" y="3834150"/>
              <a:ext cx="2233469" cy="2911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61593" y="4032250"/>
              <a:ext cx="1334390" cy="2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15" name="TextBox 14"/>
            <p:cNvSpPr txBox="1"/>
            <p:nvPr/>
          </p:nvSpPr>
          <p:spPr>
            <a:xfrm>
              <a:off x="7929880" y="3748534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Блок </a:t>
              </a:r>
              <a:r>
                <a:rPr kumimoji="0" lang="ru-RU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трансформер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3"/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295275" y="886416"/>
                <a:ext cx="8780992" cy="5271486"/>
              </a:xfrm>
              <a:prstGeom prst="rect">
                <a:avLst/>
              </a:prstGeom>
              <a:solidFill>
                <a:srgbClr val="134790"/>
              </a:solidFill>
              <a:ln>
                <a:noFill/>
              </a:ln>
              <a:effectLst/>
            </p:spPr>
            <p:txBody>
              <a:bodyPr vert="horz" wrap="square" lIns="0" tIns="114264" rIns="0" bIns="152352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altLang="ru-RU" sz="1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𝐴𝑡𝑡𝑒𝑛𝑡𝑖𝑜𝑛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(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𝑄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, 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𝐾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, 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𝑉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) = </m:t>
                      </m:r>
                      <m:r>
                        <a:rPr lang="ru-RU" altLang="ru-RU" sz="18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𝑠𝑜𝑓𝑡𝑚𝑎𝑥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(</m:t>
                      </m:r>
                      <m:f>
                        <m:fPr>
                          <m:ctrlP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pPr>
                            <m:e>
                              <m: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ru-RU" altLang="ru-RU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altLang="ru-RU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ru-RU" altLang="ru-RU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)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𝑉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altLang="ru-RU" sz="1800" dirty="0" smtClean="0">
                  <a:solidFill>
                    <a:schemeClr val="bg1"/>
                  </a:solidFill>
                </a:endParaRPr>
              </a:p>
              <a:p>
                <a:pPr mar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altLang="ru-RU" sz="1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𝑀𝑢𝑙𝑡𝑖𝐻𝑒𝑎𝑑</m:t>
                      </m:r>
                      <m:d>
                        <m:dPr>
                          <m:ctrlPr>
                            <a:rPr lang="ru-RU" altLang="ru-RU" sz="1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𝑄</m:t>
                          </m:r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, </m:t>
                          </m:r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𝐾</m:t>
                          </m:r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, </m:t>
                          </m:r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𝑉</m:t>
                          </m:r>
                        </m:e>
                      </m:d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 </m:t>
                      </m:r>
                      <m:r>
                        <a:rPr lang="ru-RU" altLang="ru-RU" sz="18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𝐶𝑜𝑛𝑐𝑎𝑡</m:t>
                      </m:r>
                      <m:d>
                        <m:dPr>
                          <m:ctrlP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, …, </m:t>
                          </m:r>
                          <m:r>
                            <a:rPr lang="ru-RU" altLang="ru-RU" sz="18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ru-RU" altLang="ru-RU" sz="18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ru-RU" altLang="ru-RU" sz="18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ru-RU" altLang="ru-RU" sz="18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𝑊</m:t>
                          </m:r>
                        </m:e>
                        <m:sup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𝑂</m:t>
                          </m:r>
                        </m:sup>
                      </m:sSup>
                      <m:r>
                        <a:rPr lang="ru-RU" altLang="ru-RU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+</m:t>
                      </m:r>
                      <m:sSub>
                        <m:sSubPr>
                          <m:ctrlPr>
                            <a:rPr lang="en-US" altLang="ru-RU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altLang="ru-RU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ru-RU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altLang="ru-RU" sz="1800" dirty="0" smtClean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altLang="ru-RU" sz="1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где:</m:t>
                      </m:r>
                    </m:oMath>
                  </m:oMathPara>
                </a14:m>
                <a:endParaRPr lang="ru-RU" altLang="ru-RU" sz="1800" b="1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ru-RU" altLang="ru-RU" sz="1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h𝑒𝑎</m:t>
                    </m:r>
                    <m:sSub>
                      <m:sSubPr>
                        <m:ctrlPr>
                          <a:rPr lang="ru-RU" altLang="ru-RU" sz="1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ru-RU" altLang="ru-RU" sz="1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𝑑</m:t>
                        </m:r>
                      </m:e>
                      <m:sub>
                        <m:r>
                          <a:rPr lang="ru-RU" altLang="ru-RU" sz="1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  <m:r>
                      <a:rPr lang="ru-RU" altLang="ru-RU" sz="1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= </m:t>
                    </m:r>
                    <m:r>
                      <a:rPr lang="ru-RU" altLang="ru-RU" sz="18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𝐴𝑡𝑡𝑒𝑛𝑡𝑖𝑜𝑛</m:t>
                    </m:r>
                  </m:oMath>
                </a14:m>
                <a:endParaRPr lang="ru-RU" altLang="ru-RU" sz="1800" b="1" dirty="0" smtClean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ru-RU" altLang="ru-RU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ru-RU" altLang="ru-RU" sz="1800" dirty="0" smtClean="0">
                    <a:solidFill>
                      <a:schemeClr val="bg1"/>
                    </a:solidFill>
                  </a:rPr>
                  <a:t> (</a:t>
                </a:r>
                <a:r>
                  <a:rPr lang="ru-RU" altLang="ru-RU" sz="1800" dirty="0" err="1" smtClean="0">
                    <a:solidFill>
                      <a:schemeClr val="bg1"/>
                    </a:solidFill>
                  </a:rPr>
                  <a:t>Queries</a:t>
                </a:r>
                <a:r>
                  <a:rPr lang="ru-RU" altLang="ru-RU" sz="1800" dirty="0" smtClean="0">
                    <a:solidFill>
                      <a:schemeClr val="bg1"/>
                    </a:solidFill>
                  </a:rPr>
                  <a:t>) — запросы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ru-RU" altLang="ru-RU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ru-RU" altLang="ru-RU" sz="1800" dirty="0">
                    <a:solidFill>
                      <a:schemeClr val="bg1"/>
                    </a:solidFill>
                  </a:rPr>
                  <a:t> (</a:t>
                </a:r>
                <a:r>
                  <a:rPr lang="ru-RU" altLang="ru-RU" sz="1800" dirty="0" err="1">
                    <a:solidFill>
                      <a:schemeClr val="bg1"/>
                    </a:solidFill>
                  </a:rPr>
                  <a:t>Keys</a:t>
                </a:r>
                <a:r>
                  <a:rPr lang="ru-RU" altLang="ru-RU" sz="1800" dirty="0">
                    <a:solidFill>
                      <a:schemeClr val="bg1"/>
                    </a:solidFill>
                  </a:rPr>
                  <a:t>) — ключи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ru-RU" altLang="ru-RU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ru-RU" altLang="ru-RU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sz="1800" dirty="0">
                    <a:solidFill>
                      <a:schemeClr val="bg1"/>
                    </a:solidFill>
                  </a:rPr>
                  <a:t>(</a:t>
                </a:r>
                <a:r>
                  <a:rPr lang="ru-RU" altLang="ru-RU" sz="1800" dirty="0" err="1">
                    <a:solidFill>
                      <a:schemeClr val="bg1"/>
                    </a:solidFill>
                  </a:rPr>
                  <a:t>Values</a:t>
                </a:r>
                <a:r>
                  <a:rPr lang="ru-RU" altLang="ru-RU" sz="1800" dirty="0">
                    <a:solidFill>
                      <a:schemeClr val="bg1"/>
                    </a:solidFill>
                  </a:rPr>
                  <a:t>) — значения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8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8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ru-RU" altLang="ru-RU" sz="18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ru-RU" altLang="ru-RU" sz="1800" dirty="0">
                    <a:solidFill>
                      <a:schemeClr val="bg1"/>
                    </a:solidFill>
                  </a:rPr>
                  <a:t> — размерность </a:t>
                </a:r>
                <a:r>
                  <a:rPr lang="ru-RU" altLang="ru-RU" sz="1800" dirty="0" smtClean="0">
                    <a:solidFill>
                      <a:schemeClr val="bg1"/>
                    </a:solidFill>
                  </a:rPr>
                  <a:t>ключей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alt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ru-RU" alt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𝑊</m:t>
                        </m:r>
                      </m:e>
                      <m:sup>
                        <m:r>
                          <a:rPr lang="ru-RU" alt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ru-RU" altLang="ru-RU" sz="1800" dirty="0" smtClean="0">
                    <a:solidFill>
                      <a:schemeClr val="bg1"/>
                    </a:solidFill>
                  </a:rPr>
                  <a:t> </a:t>
                </a:r>
                <a:r>
                  <a:rPr lang="ru-RU" altLang="ru-RU" sz="1800" dirty="0">
                    <a:solidFill>
                      <a:schemeClr val="bg1"/>
                    </a:solidFill>
                  </a:rPr>
                  <a:t>—</a:t>
                </a:r>
                <a:r>
                  <a:rPr lang="ru-RU" altLang="ru-RU" sz="1800" dirty="0" smtClean="0">
                    <a:solidFill>
                      <a:schemeClr val="bg1"/>
                    </a:solidFill>
                  </a:rPr>
                  <a:t> матрица проекции голов внимания  (по сути перемешивание признаков)</a:t>
                </a:r>
                <a:endParaRPr lang="ru-RU" altLang="ru-RU" sz="18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ru-RU" altLang="ru-RU" sz="18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ru-RU" altLang="ru-RU" sz="1800" dirty="0">
                    <a:solidFill>
                      <a:schemeClr val="bg1"/>
                    </a:solidFill>
                  </a:rPr>
                  <a:t>Процесс вычисления </a:t>
                </a:r>
                <a:r>
                  <a:rPr lang="ru-RU" altLang="ru-RU" sz="1800" dirty="0" smtClean="0">
                    <a:solidFill>
                      <a:schemeClr val="bg1"/>
                    </a:solidFill>
                  </a:rPr>
                  <a:t>внимания для каждой головы </a:t>
                </a:r>
                <a14:m>
                  <m:oMath xmlns:m="http://schemas.openxmlformats.org/officeDocument/2006/math">
                    <m:r>
                      <a:rPr lang="ru-RU" altLang="ru-RU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h𝑒𝑎</m:t>
                    </m:r>
                    <m:sSub>
                      <m:sSubPr>
                        <m:ctrlPr>
                          <a:rPr lang="ru-RU" alt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ru-RU" alt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𝑑</m:t>
                        </m:r>
                      </m:e>
                      <m:sub>
                        <m:r>
                          <a:rPr lang="ru-RU" alt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altLang="ru-RU" sz="1800" dirty="0" smtClean="0">
                    <a:solidFill>
                      <a:schemeClr val="bg1"/>
                    </a:solidFill>
                  </a:rPr>
                  <a:t>:</a:t>
                </a:r>
                <a:endParaRPr lang="ru-RU" altLang="ru-RU" sz="1800" dirty="0">
                  <a:solidFill>
                    <a:schemeClr val="bg1"/>
                  </a:solidFill>
                </a:endParaRPr>
              </a:p>
              <a:p>
                <a:pPr marL="342900" lvl="0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rabicPeriod"/>
                </a:pPr>
                <a:r>
                  <a:rPr lang="ru-RU" altLang="ru-RU" sz="1800" dirty="0" smtClean="0">
                    <a:solidFill>
                      <a:schemeClr val="bg1"/>
                    </a:solidFill>
                  </a:rPr>
                  <a:t>Линейные проекции</a:t>
                </a:r>
                <a:r>
                  <a:rPr lang="ru-RU" altLang="ru-RU" sz="1800" dirty="0">
                    <a:solidFill>
                      <a:schemeClr val="bg1"/>
                    </a:solidFill>
                  </a:rPr>
                  <a:t>:</a:t>
                </a:r>
                <a14:m>
                  <m:oMath xmlns:m="http://schemas.openxmlformats.org/officeDocument/2006/math"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ru-RU" altLang="ru-RU" sz="1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ru-RU" altLang="ru-RU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ru-RU" altLang="ru-RU" sz="1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ru-RU" altLang="ru-RU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ru-RU" altLang="ru-RU" sz="1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ru-RU" altLang="ru-RU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endParaRPr lang="ru-RU" altLang="ru-RU" sz="1800" dirty="0">
                  <a:solidFill>
                    <a:schemeClr val="bg1"/>
                  </a:solidFill>
                </a:endParaRPr>
              </a:p>
              <a:p>
                <a:pPr marL="342900" lvl="0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rabicPeriod"/>
                </a:pPr>
                <a:r>
                  <a:rPr lang="ru-RU" altLang="ru-RU" sz="1800" dirty="0" smtClean="0">
                    <a:solidFill>
                      <a:schemeClr val="bg1"/>
                    </a:solidFill>
                  </a:rPr>
                  <a:t>Скалярное произведение</a:t>
                </a:r>
                <a:r>
                  <a:rPr lang="ru-RU" altLang="ru-RU" sz="1800" dirty="0">
                    <a:solidFill>
                      <a:schemeClr val="bg1"/>
                    </a:solidFill>
                  </a:rPr>
                  <a:t>: </a:t>
                </a:r>
                <a14:m>
                  <m:oMath xmlns:m="http://schemas.openxmlformats.org/officeDocument/2006/math">
                    <m:r>
                      <a:rPr lang="ru-RU" altLang="ru-RU" sz="18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𝑄</m:t>
                    </m:r>
                    <m:sSup>
                      <m:sSupPr>
                        <m:ctrlPr>
                          <a:rPr lang="ru-RU" alt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ru-RU" altLang="ru-RU" sz="18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𝐾</m:t>
                        </m:r>
                      </m:e>
                      <m:sup>
                        <m:r>
                          <a:rPr lang="ru-RU" altLang="ru-RU" sz="18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𝑇</m:t>
                        </m:r>
                      </m:sup>
                    </m:sSup>
                  </m:oMath>
                </a14:m>
                <a:endParaRPr lang="ru-RU" altLang="ru-RU" sz="1800" dirty="0" smtClean="0">
                  <a:solidFill>
                    <a:schemeClr val="bg1"/>
                  </a:solidFill>
                </a:endParaRPr>
              </a:p>
              <a:p>
                <a:pPr marL="342900" lvl="0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rabicPeriod"/>
                </a:pPr>
                <a:r>
                  <a:rPr lang="ru-RU" altLang="ru-RU" sz="1800" dirty="0" smtClean="0">
                    <a:solidFill>
                      <a:schemeClr val="bg1"/>
                    </a:solidFill>
                  </a:rPr>
                  <a:t>Масштабирование</a:t>
                </a:r>
                <a:r>
                  <a:rPr lang="ru-RU" altLang="ru-RU" sz="1800" dirty="0">
                    <a:solidFill>
                      <a:schemeClr val="bg1"/>
                    </a:solidFill>
                  </a:rPr>
                  <a:t>: деление на 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ru-RU" alt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ru-RU" altLang="ru-RU" sz="18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ru-RU" altLang="ru-RU" sz="1800" b="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ru-RU" altLang="ru-RU" sz="1800" b="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𝑘</m:t>
                            </m:r>
                          </m:sub>
                        </m:sSub>
                      </m:e>
                    </m:rad>
                  </m:oMath>
                </a14:m>
                <a:endParaRPr lang="ru-RU" altLang="ru-RU" sz="1800" dirty="0">
                  <a:solidFill>
                    <a:schemeClr val="bg1"/>
                  </a:solidFill>
                </a:endParaRPr>
              </a:p>
              <a:p>
                <a:pPr marL="342900" lvl="0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rabicPeriod"/>
                </a:pPr>
                <a:r>
                  <a:rPr lang="ru-RU" altLang="ru-RU" sz="1800" dirty="0" err="1">
                    <a:solidFill>
                      <a:schemeClr val="bg1"/>
                    </a:solidFill>
                  </a:rPr>
                  <a:t>Softmax</a:t>
                </a:r>
                <a:r>
                  <a:rPr lang="ru-RU" altLang="ru-RU" sz="1800" dirty="0">
                    <a:solidFill>
                      <a:schemeClr val="bg1"/>
                    </a:solidFill>
                  </a:rPr>
                  <a:t>: нормализация весов внимания</a:t>
                </a:r>
              </a:p>
              <a:p>
                <a:pPr marL="342900" lvl="0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rabicPeriod"/>
                </a:pPr>
                <a:r>
                  <a:rPr lang="ru-RU" altLang="ru-RU" sz="1800" dirty="0">
                    <a:solidFill>
                      <a:schemeClr val="bg1"/>
                    </a:solidFill>
                  </a:rPr>
                  <a:t>Взвешенная сумма: умножение на значения </a:t>
                </a:r>
                <a14:m>
                  <m:oMath xmlns:m="http://schemas.openxmlformats.org/officeDocument/2006/math"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ru-RU" altLang="ru-RU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295275" y="886416"/>
                <a:ext cx="8780992" cy="5271486"/>
              </a:xfrm>
              <a:prstGeom prst="rect">
                <a:avLst/>
              </a:prstGeom>
              <a:blipFill>
                <a:blip r:embed="rId4"/>
                <a:stretch>
                  <a:fillRect l="-159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5612570" y="6430713"/>
            <a:ext cx="2619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https://arxiv.org/pdf/2303.13731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65" y="6425503"/>
            <a:ext cx="1167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smtClean="0">
                <a:solidFill>
                  <a:srgbClr val="00B050"/>
                </a:solidFill>
              </a:rPr>
              <a:t>размерность</a:t>
            </a:r>
            <a:endParaRPr lang="ru-RU" sz="1400" dirty="0">
              <a:solidFill>
                <a:srgbClr val="00B050"/>
              </a:solidFill>
            </a:endParaRP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CFCF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826416" y="6127124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dirty="0">
                <a:solidFill>
                  <a:schemeClr val="bg1"/>
                </a:solidFill>
              </a:rPr>
              <a:t> </a:t>
            </a:r>
            <a:r>
              <a:rPr lang="ru-RU" altLang="ru-RU" sz="1400" dirty="0" smtClean="0">
                <a:solidFill>
                  <a:schemeClr val="bg1"/>
                </a:solidFill>
              </a:rPr>
              <a:t>В оригинальной </a:t>
            </a:r>
            <a:r>
              <a:rPr lang="ru-RU" altLang="ru-RU" sz="1400" dirty="0">
                <a:solidFill>
                  <a:schemeClr val="bg1"/>
                </a:solidFill>
              </a:rPr>
              <a:t>статьи по </a:t>
            </a:r>
            <a:r>
              <a:rPr lang="ru-RU" altLang="ru-RU" sz="1400" dirty="0" err="1">
                <a:solidFill>
                  <a:schemeClr val="bg1"/>
                </a:solidFill>
              </a:rPr>
              <a:t>ViT</a:t>
            </a:r>
            <a:r>
              <a:rPr lang="ru-RU" altLang="ru-RU" sz="1400" dirty="0">
                <a:solidFill>
                  <a:schemeClr val="bg1"/>
                </a:solidFill>
              </a:rPr>
              <a:t> </a:t>
            </a:r>
            <a:r>
              <a:rPr lang="ru-RU" altLang="ru-RU" sz="1400" dirty="0" err="1" smtClean="0">
                <a:solidFill>
                  <a:schemeClr val="bg1"/>
                </a:solidFill>
              </a:rPr>
              <a:t>self-attention</a:t>
            </a:r>
            <a:r>
              <a:rPr lang="ru-RU" altLang="ru-RU" sz="1400" dirty="0">
                <a:solidFill>
                  <a:schemeClr val="bg1"/>
                </a:solidFill>
              </a:rPr>
              <a:t> </a:t>
            </a:r>
            <a:r>
              <a:rPr lang="ru-RU" altLang="ru-RU" sz="1400" dirty="0" smtClean="0">
                <a:solidFill>
                  <a:schemeClr val="bg1"/>
                </a:solidFill>
              </a:rPr>
              <a:t>имеет </a:t>
            </a:r>
            <a:r>
              <a:rPr lang="ru-RU" altLang="ru-RU" sz="1400" dirty="0" err="1" smtClean="0">
                <a:solidFill>
                  <a:schemeClr val="bg1"/>
                </a:solidFill>
              </a:rPr>
              <a:t>Dropout</a:t>
            </a:r>
            <a:r>
              <a:rPr lang="ru-RU" altLang="ru-RU" sz="1400" dirty="0">
                <a:solidFill>
                  <a:schemeClr val="bg1"/>
                </a:solidFill>
              </a:rPr>
              <a:t> </a:t>
            </a:r>
            <a:r>
              <a:rPr lang="ru-RU" altLang="ru-RU" sz="1400" dirty="0" smtClean="0">
                <a:solidFill>
                  <a:schemeClr val="bg1"/>
                </a:solidFill>
              </a:rPr>
              <a:t>слои</a:t>
            </a:r>
            <a:r>
              <a:rPr lang="ru-RU" altLang="ru-RU" sz="1400" dirty="0">
                <a:solidFill>
                  <a:schemeClr val="bg1"/>
                </a:solidFill>
              </a:rPr>
              <a:t>, </a:t>
            </a:r>
            <a:endParaRPr lang="ru-RU" altLang="ru-RU" sz="2000" dirty="0">
              <a:solidFill>
                <a:schemeClr val="bg1"/>
              </a:solidFill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1625513" y="6425503"/>
            <a:ext cx="35289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https://blog.deepschool.ru/cv/vit-vision-transformer/</a:t>
            </a:r>
          </a:p>
        </p:txBody>
      </p:sp>
    </p:spTree>
    <p:extLst>
      <p:ext uri="{BB962C8B-B14F-4D97-AF65-F5344CB8AC3E}">
        <p14:creationId xmlns:p14="http://schemas.microsoft.com/office/powerpoint/2010/main" val="310859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344156" y="444019"/>
                <a:ext cx="6580519" cy="58737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800" b="1" dirty="0" smtClean="0">
                    <a:solidFill>
                      <a:schemeClr val="bg1"/>
                    </a:solidFill>
                  </a:rPr>
                  <a:t>VIT</a:t>
                </a:r>
                <a:r>
                  <a:rPr lang="ru-RU" sz="4800" b="1" dirty="0" smtClean="0">
                    <a:solidFill>
                      <a:schemeClr val="bg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ru-RU" altLang="ru-RU" sz="4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𝐴𝑡𝑡𝑒𝑛𝑡𝑖𝑜𝑛</m:t>
                    </m:r>
                  </m:oMath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44156" y="444019"/>
                <a:ext cx="6580519" cy="587375"/>
              </a:xfrm>
              <a:blipFill>
                <a:blip r:embed="rId2"/>
                <a:stretch>
                  <a:fillRect t="-48958" b="-70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3"/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114300" y="891998"/>
                <a:ext cx="6622799" cy="941455"/>
              </a:xfrm>
              <a:prstGeom prst="rect">
                <a:avLst/>
              </a:prstGeom>
              <a:solidFill>
                <a:srgbClr val="134790"/>
              </a:solidFill>
              <a:ln>
                <a:noFill/>
              </a:ln>
              <a:effectLst/>
            </p:spPr>
            <p:txBody>
              <a:bodyPr vert="horz" wrap="square" lIns="0" tIns="114264" rIns="0" bIns="152352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altLang="ru-RU" sz="1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𝐴𝑡𝑡𝑒𝑛𝑡𝑖𝑜𝑛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(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𝑄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, 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𝐾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, 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𝑉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) = </m:t>
                      </m:r>
                      <m:r>
                        <a:rPr lang="ru-RU" altLang="ru-RU" sz="18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𝑠𝑜𝑓𝑡𝑚𝑎𝑥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(</m:t>
                      </m:r>
                      <m:f>
                        <m:fPr>
                          <m:ctrlP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pPr>
                            <m:e>
                              <m: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ru-RU" altLang="ru-RU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altLang="ru-RU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ru-RU" altLang="ru-RU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)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𝑉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altLang="ru-RU" sz="1800" dirty="0" smtClean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114300" y="891998"/>
                <a:ext cx="6622799" cy="9414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1" name="Picture 3" descr="https://habrastorage.org/r/w1560/getpro/habr/upload_files/05b/530/d66/05b530d66f0309a6ab39d035b7ddabb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1" b="49740"/>
          <a:stretch/>
        </p:blipFill>
        <p:spPr bwMode="auto">
          <a:xfrm>
            <a:off x="344156" y="3934022"/>
            <a:ext cx="6392943" cy="245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73603" y="6550223"/>
            <a:ext cx="2929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</a:rPr>
              <a:t>https://habr.com/ru/articles/925050/</a:t>
            </a:r>
            <a:endParaRPr lang="ru-RU" sz="1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6604783" y="228599"/>
                <a:ext cx="5413045" cy="53413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00025"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85725" algn="l"/>
                    <a:tab pos="266700" algn="l"/>
                  </a:tabLst>
                </a:pPr>
                <a14:m>
                  <m:oMath xmlns:m="http://schemas.openxmlformats.org/officeDocument/2006/math">
                    <m:r>
                      <a:rPr lang="ru-RU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ru-RU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ru-RU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𝑄𝑢𝑒𝑟𝑦</m:t>
                    </m:r>
                    <m:r>
                      <a:rPr lang="ru-RU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2000" dirty="0" smtClean="0">
                    <a:solidFill>
                      <a:schemeClr val="bg1"/>
                    </a:solidFill>
                  </a:rPr>
                  <a:t>формально </a:t>
                </a:r>
                <a:r>
                  <a:rPr lang="ru-RU" sz="2000" dirty="0">
                    <a:solidFill>
                      <a:schemeClr val="bg1"/>
                    </a:solidFill>
                  </a:rPr>
                  <a:t>задаёт вопрос от каждого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патча</a:t>
                </a:r>
                <a:r>
                  <a:rPr lang="ru-RU" sz="2000" dirty="0">
                    <a:solidFill>
                      <a:schemeClr val="bg1"/>
                    </a:solidFill>
                  </a:rPr>
                  <a:t> к другим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патчам</a:t>
                </a:r>
                <a:r>
                  <a:rPr lang="ru-RU" sz="2000" dirty="0">
                    <a:solidFill>
                      <a:schemeClr val="bg1"/>
                    </a:solidFill>
                  </a:rPr>
                  <a:t>, </a:t>
                </a:r>
                <a:endParaRPr lang="ru-RU" sz="2000" dirty="0" smtClean="0">
                  <a:solidFill>
                    <a:schemeClr val="bg1"/>
                  </a:solidFill>
                </a:endParaRPr>
              </a:p>
              <a:p>
                <a:pPr marL="285750" indent="-200025"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85725" algn="l"/>
                    <a:tab pos="266700" algn="l"/>
                  </a:tabLst>
                </a:pPr>
                <a14:m>
                  <m:oMath xmlns:m="http://schemas.openxmlformats.org/officeDocument/2006/math"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ru-RU" sz="20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𝐾𝑒𝑦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показывает, есть ли у каждого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патча</a:t>
                </a:r>
                <a:r>
                  <a:rPr lang="ru-RU" sz="2000" dirty="0">
                    <a:solidFill>
                      <a:schemeClr val="bg1"/>
                    </a:solidFill>
                  </a:rPr>
                  <a:t> ответ на этот вопрос, а </a:t>
                </a:r>
              </a:p>
              <a:p>
                <a:pPr marL="285750" indent="-200025"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85725" algn="l"/>
                    <a:tab pos="266700" algn="l"/>
                  </a:tabLst>
                </a:pPr>
                <a14:m>
                  <m:oMath xmlns:m="http://schemas.openxmlformats.org/officeDocument/2006/math">
                    <m:r>
                      <a:rPr lang="ru-RU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ru-RU" sz="2000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𝑉𝑎𝑙𝑢𝑒</m:t>
                    </m:r>
                    <m:r>
                      <a:rPr lang="ru-RU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содержит «значения» — фактические данные каждого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патча</a:t>
                </a:r>
                <a:r>
                  <a:rPr lang="ru-RU" sz="2000" dirty="0">
                    <a:solidFill>
                      <a:schemeClr val="bg1"/>
                    </a:solidFill>
                  </a:rPr>
                  <a:t>, которые используются для формирования итогового представления.</a:t>
                </a:r>
              </a:p>
              <a:p>
                <a:pPr marL="285750" indent="-200025"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85725" algn="l"/>
                    <a:tab pos="266700" algn="l"/>
                  </a:tabLst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ru-RU" sz="2000" dirty="0" smtClean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ru-RU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𝑠𝑜𝑓𝑡𝑚𝑎𝑥</m:t>
                    </m:r>
                    <m:r>
                      <a:rPr lang="ru-RU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(</m:t>
                    </m:r>
                    <m:f>
                      <m:fPr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fPr>
                      <m:num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𝑄</m:t>
                        </m:r>
                        <m:sSup>
                          <m:sSupPr>
                            <m:ctrlPr>
                              <a:rPr lang="ru-RU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pPr>
                          <m:e>
                            <m:r>
                              <a:rPr lang="ru-RU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ru-RU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ru-RU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ru-RU" altLang="ru-RU" sz="20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ru-RU" altLang="ru-RU" sz="20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ru-RU" altLang="ru-RU" sz="20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rad>
                      </m:den>
                    </m:f>
                    <m:r>
                      <a:rPr lang="ru-RU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)</m:t>
                    </m:r>
                  </m:oMath>
                </a14:m>
                <a:r>
                  <a:rPr lang="ru-RU" sz="2000" dirty="0" smtClean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— это матрицы внимания, которые показывают, насколько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токен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должен «обращать внимание» на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токен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. </a:t>
                </a:r>
                <a:endParaRPr lang="ru-RU" sz="2000" dirty="0" smtClean="0">
                  <a:solidFill>
                    <a:schemeClr val="bg1"/>
                  </a:solidFill>
                </a:endParaRPr>
              </a:p>
              <a:p>
                <a:pPr marL="285750" indent="-200025"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85725" algn="l"/>
                    <a:tab pos="266700" algn="l"/>
                  </a:tabLst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показывает, сколько информации каждый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патч</a:t>
                </a:r>
                <a:r>
                  <a:rPr lang="ru-RU" sz="2000" dirty="0">
                    <a:solidFill>
                      <a:schemeClr val="bg1"/>
                    </a:solidFill>
                  </a:rPr>
                  <a:t> должен получить от остальных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патчей</a:t>
                </a:r>
                <a:endParaRPr lang="ru-RU" sz="2000" dirty="0" smtClean="0">
                  <a:solidFill>
                    <a:schemeClr val="bg1"/>
                  </a:solidFill>
                </a:endParaRPr>
              </a:p>
              <a:p>
                <a:pPr marL="285750" indent="-200025"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85725" algn="l"/>
                    <a:tab pos="266700" algn="l"/>
                  </a:tabLst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ru-RU" sz="2000" dirty="0" smtClean="0">
                    <a:solidFill>
                      <a:schemeClr val="bg1"/>
                    </a:solidFill>
                  </a:rPr>
                  <a:t>, -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эмбеддинги</a:t>
                </a:r>
                <a:r>
                  <a:rPr lang="ru-RU" sz="2000" dirty="0">
                    <a:solidFill>
                      <a:schemeClr val="bg1"/>
                    </a:solidFill>
                  </a:rPr>
                  <a:t> изображения с учётом весов внимания </a:t>
                </a:r>
                <a14:m>
                  <m:oMath xmlns:m="http://schemas.openxmlformats.org/officeDocument/2006/math"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𝑎𝑡𝑡𝑛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𝑝𝑟𝑜𝑏𝑠</m:t>
                    </m:r>
                  </m:oMath>
                </a14:m>
                <a:r>
                  <a:rPr lang="ru-RU" sz="2000" dirty="0" smtClean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783" y="228599"/>
                <a:ext cx="5413045" cy="5341334"/>
              </a:xfrm>
              <a:prstGeom prst="rect">
                <a:avLst/>
              </a:prstGeom>
              <a:blipFill>
                <a:blip r:embed="rId5"/>
                <a:stretch>
                  <a:fillRect t="-570" r="-1351" b="-10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3" descr="https://habrastorage.org/r/w1560/getpro/habr/upload_files/05b/530/d66/05b530d66f0309a6ab39d035b7ddabb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7" t="55900" r="1296" b="2605"/>
          <a:stretch/>
        </p:blipFill>
        <p:spPr bwMode="auto">
          <a:xfrm>
            <a:off x="334306" y="1833453"/>
            <a:ext cx="6392943" cy="197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7015136" y="5957989"/>
            <a:ext cx="5116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 smtClean="0">
                <a:solidFill>
                  <a:schemeClr val="bg1"/>
                </a:solidFill>
                <a:latin typeface="+mj-lt"/>
              </a:rPr>
              <a:t>На самом деле можно получить </a:t>
            </a:r>
            <a:r>
              <a:rPr lang="en-US" b="0" i="0" dirty="0" smtClean="0">
                <a:solidFill>
                  <a:schemeClr val="bg1"/>
                </a:solidFill>
                <a:latin typeface="+mj-lt"/>
              </a:rPr>
              <a:t>Q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, </a:t>
            </a:r>
            <a:r>
              <a:rPr lang="en-US" b="0" i="0" dirty="0" smtClean="0">
                <a:solidFill>
                  <a:schemeClr val="bg1"/>
                </a:solidFill>
                <a:latin typeface="+mj-lt"/>
              </a:rPr>
              <a:t>W</a:t>
            </a:r>
            <a:r>
              <a:rPr lang="ru-RU" b="0" i="0" dirty="0" smtClean="0">
                <a:solidFill>
                  <a:schemeClr val="bg1"/>
                </a:solidFill>
                <a:latin typeface="+mj-lt"/>
              </a:rPr>
              <a:t>, </a:t>
            </a:r>
            <a:r>
              <a:rPr lang="en-US" b="0" i="0" dirty="0" smtClean="0">
                <a:solidFill>
                  <a:schemeClr val="bg1"/>
                </a:solidFill>
                <a:latin typeface="+mj-lt"/>
              </a:rPr>
              <a:t>K</a:t>
            </a:r>
            <a:r>
              <a:rPr lang="ru-RU" b="0" i="0" dirty="0" smtClean="0">
                <a:solidFill>
                  <a:schemeClr val="bg1"/>
                </a:solidFill>
                <a:latin typeface="Cambria Math" panose="02040503050406030204" pitchFamily="18" charset="0"/>
              </a:rPr>
              <a:t/>
            </a:r>
            <a:br>
              <a:rPr lang="ru-RU" b="0" i="0" dirty="0" smtClean="0">
                <a:solidFill>
                  <a:schemeClr val="bg1"/>
                </a:solidFill>
                <a:latin typeface="Cambria Math" panose="02040503050406030204" pitchFamily="18" charset="0"/>
              </a:rPr>
            </a:br>
            <a:r>
              <a:rPr lang="en-US" b="0" i="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ru-RU" b="0" i="0" dirty="0" smtClean="0">
                <a:solidFill>
                  <a:schemeClr val="bg1"/>
                </a:solidFill>
                <a:latin typeface="+mj-lt"/>
              </a:rPr>
              <a:t>одной проекцией+</a:t>
            </a:r>
            <a:r>
              <a:rPr lang="en-US" b="0" i="0" dirty="0" smtClean="0">
                <a:solidFill>
                  <a:schemeClr val="bg1"/>
                </a:solidFill>
                <a:latin typeface="+mj-lt"/>
              </a:rPr>
              <a:t>split </a:t>
            </a:r>
            <a:r>
              <a:rPr lang="ru-RU" b="0" i="0" dirty="0" smtClean="0">
                <a:solidFill>
                  <a:schemeClr val="bg1"/>
                </a:solidFill>
                <a:latin typeface="+mj-lt"/>
              </a:rPr>
              <a:t>или 1</a:t>
            </a:r>
            <a:r>
              <a:rPr lang="en-US" b="0" i="0" dirty="0" smtClean="0">
                <a:solidFill>
                  <a:schemeClr val="bg1"/>
                </a:solidFill>
                <a:latin typeface="+mj-lt"/>
              </a:rPr>
              <a:t>-d </a:t>
            </a:r>
            <a:r>
              <a:rPr lang="ru-RU" b="0" i="0" dirty="0" smtClean="0">
                <a:solidFill>
                  <a:schemeClr val="bg1"/>
                </a:solidFill>
                <a:latin typeface="+mj-lt"/>
              </a:rPr>
              <a:t>свертками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7203081" y="6503060"/>
            <a:ext cx="32592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https://blog.deepschool.ru/cv/vit-vision-transformer/</a:t>
            </a:r>
          </a:p>
        </p:txBody>
      </p:sp>
    </p:spTree>
    <p:extLst>
      <p:ext uri="{BB962C8B-B14F-4D97-AF65-F5344CB8AC3E}">
        <p14:creationId xmlns:p14="http://schemas.microsoft.com/office/powerpoint/2010/main" val="341891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800" b="1" dirty="0" smtClean="0">
                    <a:solidFill>
                      <a:schemeClr val="bg1"/>
                    </a:solidFill>
                  </a:rPr>
                  <a:t>VIT</a:t>
                </a:r>
                <a:r>
                  <a:rPr lang="ru-RU" sz="4800" b="1" dirty="0" smtClean="0">
                    <a:solidFill>
                      <a:schemeClr val="bg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ru-RU" altLang="ru-RU" sz="4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𝑀𝑢𝑙𝑡𝑖𝐻𝑒𝑎𝑑𝐴𝑡𝑡𝑒𝑛𝑡𝑖𝑜𝑛</m:t>
                    </m:r>
                  </m:oMath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  <a:blipFill>
                <a:blip r:embed="rId2"/>
                <a:stretch>
                  <a:fillRect t="-48958" b="-70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t="4681" b="2536"/>
          <a:stretch/>
        </p:blipFill>
        <p:spPr>
          <a:xfrm>
            <a:off x="6798592" y="952500"/>
            <a:ext cx="5255867" cy="528637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7115262" y="6238875"/>
            <a:ext cx="2619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https://arxiv.org/pdf/2303.13731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6798592" y="655022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</a:t>
            </a:r>
            <a:r>
              <a:rPr lang="ru-RU" sz="1400" dirty="0" smtClean="0">
                <a:solidFill>
                  <a:schemeClr val="bg1"/>
                </a:solidFill>
              </a:rPr>
              <a:t>blog.deepschool.ru/cv/vit-vision-transformer</a:t>
            </a:r>
            <a:endParaRPr lang="ru-RU" sz="1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293017" y="906156"/>
                <a:ext cx="6505575" cy="55828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ru-RU" sz="2000" b="1" dirty="0" smtClean="0">
                    <a:solidFill>
                      <a:schemeClr val="bg1"/>
                    </a:solidFill>
                  </a:rPr>
                  <a:t>Гипотеза</a:t>
                </a:r>
                <a:r>
                  <a:rPr lang="ru-RU" sz="2000" dirty="0">
                    <a:solidFill>
                      <a:schemeClr val="bg1"/>
                    </a:solidFill>
                  </a:rPr>
                  <a:t>: блок </a:t>
                </a:r>
                <a:r>
                  <a:rPr lang="ru-RU" sz="2000" dirty="0" smtClean="0">
                    <a:solidFill>
                      <a:schemeClr val="bg1"/>
                    </a:solidFill>
                  </a:rPr>
                  <a:t>внимания </a:t>
                </a:r>
                <a:r>
                  <a:rPr lang="ru-RU" sz="2000" dirty="0">
                    <a:solidFill>
                      <a:schemeClr val="bg1"/>
                    </a:solidFill>
                  </a:rPr>
                  <a:t>формирует </a:t>
                </a:r>
                <a:r>
                  <a:rPr lang="ru-RU" sz="2000" dirty="0" smtClean="0">
                    <a:solidFill>
                      <a:schemeClr val="bg1"/>
                    </a:solidFill>
                  </a:rPr>
                  <a:t>один признак.</a:t>
                </a:r>
                <a:r>
                  <a:rPr lang="en-US" sz="2000" dirty="0" smtClean="0">
                    <a:solidFill>
                      <a:schemeClr val="bg1"/>
                    </a:solidFill>
                  </a:rPr>
                  <a:t> </a:t>
                </a:r>
                <a:endParaRPr lang="ru-RU" sz="2000" dirty="0" smtClean="0">
                  <a:solidFill>
                    <a:schemeClr val="bg1"/>
                  </a:solidFill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ru-RU" sz="2000" dirty="0" smtClean="0">
                    <a:solidFill>
                      <a:schemeClr val="bg1"/>
                    </a:solidFill>
                  </a:rPr>
                  <a:t>По </a:t>
                </a:r>
                <a:r>
                  <a:rPr lang="ru-RU" sz="2000" dirty="0">
                    <a:solidFill>
                      <a:schemeClr val="bg1"/>
                    </a:solidFill>
                  </a:rPr>
                  <a:t>аналогии с картами признаков в сверточных сетях </a:t>
                </a:r>
                <a:r>
                  <a:rPr lang="ru-RU" sz="2000" dirty="0" smtClean="0">
                    <a:solidFill>
                      <a:schemeClr val="bg1"/>
                    </a:solidFill>
                  </a:rPr>
                  <a:t>- каждая </a:t>
                </a:r>
                <a:r>
                  <a:rPr lang="ru-RU" sz="2000" dirty="0">
                    <a:solidFill>
                      <a:schemeClr val="bg1"/>
                    </a:solidFill>
                  </a:rPr>
                  <a:t>"голова" учит</a:t>
                </a:r>
                <a:r>
                  <a:rPr lang="ru-RU" sz="2000" dirty="0" smtClean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отдельное подпространство </a:t>
                </a:r>
                <a:r>
                  <a:rPr lang="ru-RU" sz="2000" dirty="0" smtClean="0">
                    <a:solidFill>
                      <a:schemeClr val="bg1"/>
                    </a:solidFill>
                  </a:rPr>
                  <a:t>признаков (учит </a:t>
                </a:r>
                <a:r>
                  <a:rPr lang="ru-RU" sz="2000" dirty="0">
                    <a:solidFill>
                      <a:schemeClr val="bg1"/>
                    </a:solidFill>
                  </a:rPr>
                  <a:t>представления входных данных</a:t>
                </a:r>
                <a:r>
                  <a:rPr lang="ru-RU" sz="2000" dirty="0" smtClean="0">
                    <a:solidFill>
                      <a:schemeClr val="bg1"/>
                    </a:solidFill>
                  </a:rPr>
                  <a:t>). 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ru-RU" sz="2000" dirty="0" smtClean="0">
                    <a:solidFill>
                      <a:schemeClr val="bg1"/>
                    </a:solidFill>
                  </a:rPr>
                  <a:t>Такая </a:t>
                </a:r>
                <a:r>
                  <a:rPr lang="ru-RU" sz="2000" dirty="0">
                    <a:solidFill>
                      <a:schemeClr val="bg1"/>
                    </a:solidFill>
                  </a:rPr>
                  <a:t>гипотеза называется многоголовое-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само-внимание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(multi-head self attention)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:</a:t>
                </a:r>
                <a:endParaRPr lang="ru-RU" sz="2000" i="1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𝑀𝑢𝑙𝑡𝑖𝐻𝑒𝑎𝑑</m:t>
                      </m:r>
                      <m:d>
                        <m:d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p>
                      </m:sSup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𝑐𝑜𝑛𝑐𝑎𝑡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; …; </m:t>
                          </m:r>
                          <m:r>
                            <a:rPr lang="en-US" sz="20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en-US" sz="20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ru-RU" dirty="0">
                    <a:solidFill>
                      <a:schemeClr val="bg1"/>
                    </a:solidFill>
                  </a:rPr>
                  <a:t>где</a:t>
                </a:r>
                <a:r>
                  <a:rPr lang="en-US" dirty="0">
                    <a:solidFill>
                      <a:schemeClr val="bg1"/>
                    </a:solidFill>
                  </a:rPr>
                  <a:t>:  </a:t>
                </a:r>
                <a:endParaRPr lang="ru-RU" dirty="0">
                  <a:solidFill>
                    <a:schemeClr val="bg1"/>
                  </a:solidFill>
                </a:endParaRP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h𝑒𝑎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𝑠𝑜𝑓𝑡𝑚𝑎𝑥</m:t>
                    </m:r>
                    <m:d>
                      <m:d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sSup>
                          <m:sSup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ru-RU" dirty="0" smtClean="0">
                  <a:solidFill>
                    <a:schemeClr val="bg1"/>
                  </a:solidFill>
                </a:endParaRP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- </a:t>
                </a:r>
                <a:r>
                  <a:rPr lang="en-US" dirty="0" err="1" smtClean="0">
                    <a:solidFill>
                      <a:schemeClr val="bg1"/>
                    </a:solidFill>
                  </a:rPr>
                  <a:t>матрица</a:t>
                </a:r>
                <a:r>
                  <a:rPr lang="ru-RU" dirty="0" smtClean="0">
                    <a:solidFill>
                      <a:schemeClr val="bg1"/>
                    </a:solidFill>
                  </a:rPr>
                  <a:t> проекции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весов</a:t>
                </a:r>
                <a:r>
                  <a:rPr lang="ru-RU" dirty="0">
                    <a:solidFill>
                      <a:schemeClr val="bg1"/>
                    </a:solidFill>
                  </a:rPr>
                  <a:t> каждой головы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. </a:t>
                </a:r>
                <a:r>
                  <a:rPr lang="ru-RU" dirty="0" smtClean="0">
                    <a:solidFill>
                      <a:schemeClr val="bg1"/>
                    </a:solidFill>
                  </a:rPr>
                  <a:t>Благодаря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ru-RU" dirty="0" smtClean="0">
                    <a:solidFill>
                      <a:schemeClr val="bg1"/>
                    </a:solidFill>
                  </a:rPr>
                  <a:t> матрице разные представления комбинируются!</a:t>
                </a:r>
                <a:endParaRPr lang="en-US" dirty="0" smtClean="0">
                  <a:solidFill>
                    <a:schemeClr val="bg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ru-RU" dirty="0" smtClean="0">
                    <a:solidFill>
                      <a:schemeClr val="bg1"/>
                    </a:solidFill>
                  </a:rPr>
                  <a:t>Пусть: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– </m:t>
                    </m:r>
                  </m:oMath>
                </a14:m>
                <a:r>
                  <a:rPr lang="ru-RU" i="0" dirty="0" smtClean="0">
                    <a:solidFill>
                      <a:schemeClr val="bg1"/>
                    </a:solidFill>
                    <a:latin typeface="+mj-lt"/>
                  </a:rPr>
                  <a:t>число голов внимания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i="0" dirty="0" smtClean="0">
                    <a:solidFill>
                      <a:schemeClr val="bg1"/>
                    </a:solidFill>
                    <a:latin typeface="+mj-lt"/>
                  </a:rPr>
                  <a:t>, тогда</a:t>
                </a:r>
                <a:endParaRPr lang="ru-RU" dirty="0" smtClean="0">
                  <a:solidFill>
                    <a:schemeClr val="bg1"/>
                  </a:solidFill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h𝑒𝑎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endParaRPr lang="en-US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endParaRPr lang="ru-RU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17" y="906156"/>
                <a:ext cx="6505575" cy="5582875"/>
              </a:xfrm>
              <a:prstGeom prst="rect">
                <a:avLst/>
              </a:prstGeom>
              <a:blipFill>
                <a:blip r:embed="rId4"/>
                <a:stretch>
                  <a:fillRect l="-937" t="-6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965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800" b="1" dirty="0" smtClean="0">
                    <a:solidFill>
                      <a:schemeClr val="bg1"/>
                    </a:solidFill>
                  </a:rPr>
                  <a:t>VIT</a:t>
                </a:r>
                <a:r>
                  <a:rPr lang="ru-RU" sz="4800" b="1" dirty="0" smtClean="0">
                    <a:solidFill>
                      <a:schemeClr val="bg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en-US" altLang="ru-RU" sz="4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𝐻𝑒𝑎𝑑</m:t>
                    </m:r>
                    <m:r>
                      <a:rPr lang="en-US" altLang="ru-RU" sz="4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  <m:r>
                      <a:rPr lang="en-US" altLang="ru-RU" sz="4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𝑝𝑎𝑟𝑡</m:t>
                    </m:r>
                  </m:oMath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  <a:blipFill>
                <a:blip r:embed="rId2"/>
                <a:stretch>
                  <a:fillRect t="-48958" b="-70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115262" y="6238875"/>
            <a:ext cx="2619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https://arxiv.org/pdf/2303.13731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6798592" y="655022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</a:t>
            </a:r>
            <a:r>
              <a:rPr lang="ru-RU" sz="1400" dirty="0" smtClean="0">
                <a:solidFill>
                  <a:schemeClr val="bg1"/>
                </a:solidFill>
              </a:rPr>
              <a:t>blog.deepschool.ru/cv/vit-vision-transformer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93017" y="906156"/>
            <a:ext cx="5735179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400" b="1" dirty="0" smtClean="0">
                <a:solidFill>
                  <a:schemeClr val="bg1"/>
                </a:solidFill>
              </a:rPr>
              <a:t>Часто головная часть формируется из </a:t>
            </a:r>
            <a:r>
              <a:rPr lang="en-US" sz="2400" b="1" dirty="0" smtClean="0">
                <a:solidFill>
                  <a:schemeClr val="bg1"/>
                </a:solidFill>
              </a:rPr>
              <a:t>[</a:t>
            </a:r>
            <a:r>
              <a:rPr lang="en-US" sz="2400" b="1" dirty="0" err="1" smtClean="0">
                <a:solidFill>
                  <a:schemeClr val="bg1"/>
                </a:solidFill>
              </a:rPr>
              <a:t>cls</a:t>
            </a:r>
            <a:r>
              <a:rPr lang="en-US" sz="2400" b="1" dirty="0" smtClean="0">
                <a:solidFill>
                  <a:schemeClr val="bg1"/>
                </a:solidFill>
              </a:rPr>
              <a:t>]</a:t>
            </a:r>
            <a:r>
              <a:rPr lang="ru-RU" sz="2400" b="1" dirty="0" smtClean="0">
                <a:solidFill>
                  <a:schemeClr val="bg1"/>
                </a:solidFill>
              </a:rPr>
              <a:t> </a:t>
            </a:r>
            <a:r>
              <a:rPr lang="ru-RU" sz="2400" b="1" dirty="0" err="1" smtClean="0">
                <a:solidFill>
                  <a:schemeClr val="bg1"/>
                </a:solidFill>
              </a:rPr>
              <a:t>патча</a:t>
            </a:r>
            <a:r>
              <a:rPr lang="ru-RU" sz="2400" b="1" dirty="0" smtClean="0">
                <a:solidFill>
                  <a:schemeClr val="bg1"/>
                </a:solidFill>
              </a:rPr>
              <a:t>.</a:t>
            </a:r>
          </a:p>
          <a:p>
            <a:pPr>
              <a:spcBef>
                <a:spcPts val="600"/>
              </a:spcBef>
            </a:pPr>
            <a:r>
              <a:rPr lang="ru-RU" sz="2400" b="1" i="1" dirty="0" smtClean="0">
                <a:solidFill>
                  <a:schemeClr val="bg1"/>
                </a:solidFill>
                <a:latin typeface="Cambria Math" panose="02040503050406030204" pitchFamily="18" charset="0"/>
              </a:rPr>
              <a:t>Иногда среднее </a:t>
            </a:r>
            <a:r>
              <a:rPr lang="ru-RU" sz="2400" b="1" i="1" dirty="0" err="1" smtClean="0">
                <a:solidFill>
                  <a:schemeClr val="bg1"/>
                </a:solidFill>
                <a:latin typeface="Cambria Math" panose="02040503050406030204" pitchFamily="18" charset="0"/>
              </a:rPr>
              <a:t>патчей</a:t>
            </a:r>
            <a:endParaRPr lang="ru-RU" sz="2000" i="1" dirty="0">
              <a:solidFill>
                <a:schemeClr val="bg1"/>
              </a:solidFill>
              <a:latin typeface="Cambria Math" panose="02040503050406030204" pitchFamily="18" charset="0"/>
            </a:endParaRPr>
          </a:p>
        </p:txBody>
      </p:sp>
      <p:pic>
        <p:nvPicPr>
          <p:cNvPr id="1026" name="Picture 2" descr="https://blog.deepschool.ru/wp-content/uploads/2023/01/vit_8-1024x9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686" y="952499"/>
            <a:ext cx="6347510" cy="565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84409" y="3876555"/>
            <a:ext cx="549227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Inter"/>
              </a:rPr>
              <a:t>Замечание о количестве </a:t>
            </a:r>
            <a:r>
              <a:rPr lang="ru-RU" b="1" dirty="0" err="1">
                <a:solidFill>
                  <a:schemeClr val="bg1"/>
                </a:solidFill>
                <a:latin typeface="Inter"/>
              </a:rPr>
              <a:t>патчей</a:t>
            </a:r>
            <a:r>
              <a:rPr lang="ru-RU" b="1" dirty="0">
                <a:solidFill>
                  <a:schemeClr val="bg1"/>
                </a:solidFill>
                <a:latin typeface="Inter"/>
              </a:rPr>
              <a:t> N.</a:t>
            </a:r>
            <a:r>
              <a:rPr lang="ru-RU" dirty="0">
                <a:solidFill>
                  <a:schemeClr val="bg1"/>
                </a:solidFill>
                <a:latin typeface="Inter"/>
              </a:rPr>
              <a:t> Обычно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ViT</a:t>
            </a:r>
            <a:r>
              <a:rPr lang="ru-RU" dirty="0">
                <a:solidFill>
                  <a:schemeClr val="bg1"/>
                </a:solidFill>
                <a:latin typeface="Inter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предобучают</a:t>
            </a:r>
            <a:r>
              <a:rPr lang="ru-RU" dirty="0">
                <a:solidFill>
                  <a:schemeClr val="bg1"/>
                </a:solidFill>
                <a:latin typeface="Inter"/>
              </a:rPr>
              <a:t> на больших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датасетах</a:t>
            </a:r>
            <a:r>
              <a:rPr lang="ru-RU" dirty="0">
                <a:solidFill>
                  <a:schemeClr val="bg1"/>
                </a:solidFill>
                <a:latin typeface="Inter"/>
              </a:rPr>
              <a:t>, а затем делают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файнтюн</a:t>
            </a:r>
            <a:r>
              <a:rPr lang="ru-RU" dirty="0">
                <a:solidFill>
                  <a:schemeClr val="bg1"/>
                </a:solidFill>
                <a:latin typeface="Inter"/>
              </a:rPr>
              <a:t> на сравнительно небольших наборах данных. Часто бывает полезно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файнтюнить</a:t>
            </a:r>
            <a:r>
              <a:rPr lang="ru-RU" dirty="0">
                <a:solidFill>
                  <a:schemeClr val="bg1"/>
                </a:solidFill>
                <a:latin typeface="Inter"/>
              </a:rPr>
              <a:t> на большем разрешении по сравнению с разрешением при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предобучении</a:t>
            </a:r>
            <a:r>
              <a:rPr lang="ru-RU" dirty="0">
                <a:solidFill>
                  <a:schemeClr val="bg1"/>
                </a:solidFill>
                <a:latin typeface="Inter"/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18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>
                <a:solidFill>
                  <a:schemeClr val="bg1"/>
                </a:solidFill>
              </a:rPr>
              <a:t>Трансформеры</a:t>
            </a:r>
            <a:r>
              <a:rPr lang="ru-RU" sz="4800" b="1" dirty="0">
                <a:solidFill>
                  <a:schemeClr val="bg1"/>
                </a:solidFill>
              </a:rPr>
              <a:t>, полно-связные или сверточные </a:t>
            </a:r>
            <a:r>
              <a:rPr lang="ru-RU" sz="4800" b="1" dirty="0" smtClean="0">
                <a:solidFill>
                  <a:schemeClr val="bg1"/>
                </a:solidFill>
              </a:rPr>
              <a:t>сети - Миксеры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 2021 году был представлен ряд трансформеров-подобных </a:t>
            </a:r>
            <a:r>
              <a:rPr lang="ru-RU" sz="2400" dirty="0" err="1">
                <a:solidFill>
                  <a:schemeClr val="bg1"/>
                </a:solidFill>
              </a:rPr>
              <a:t>полносвязных</a:t>
            </a:r>
            <a:r>
              <a:rPr lang="ru-RU" sz="2400" dirty="0">
                <a:solidFill>
                  <a:schemeClr val="bg1"/>
                </a:solidFill>
              </a:rPr>
              <a:t> архитектур для решения задач компьютерного зрения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ru-RU" sz="2400" dirty="0">
                <a:solidFill>
                  <a:schemeClr val="bg1"/>
                </a:solidFill>
              </a:rPr>
              <a:t>например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. 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Основным преимуществом архитектур типа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 является пониженное число параметров (из за отсутствия многоголового само-внимания) и высокая скорость работы (операции с </a:t>
            </a:r>
            <a:r>
              <a:rPr lang="ru-RU" sz="2400" dirty="0" err="1">
                <a:solidFill>
                  <a:schemeClr val="bg1"/>
                </a:solidFill>
              </a:rPr>
              <a:t>полносвязными</a:t>
            </a:r>
            <a:r>
              <a:rPr lang="ru-RU" sz="2400" dirty="0">
                <a:solidFill>
                  <a:schemeClr val="bg1"/>
                </a:solidFill>
              </a:rPr>
              <a:t> слоями - самые быстрые).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Миксеры могут иметь и другие механизмы перетасовка  признаков.</a:t>
            </a: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3763814"/>
            <a:ext cx="11593698" cy="2796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8940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3"/>
            <a:ext cx="11377586" cy="1153178"/>
          </a:xfrm>
        </p:spPr>
        <p:txBody>
          <a:bodyPr>
            <a:normAutofit/>
          </a:bodyPr>
          <a:lstStyle/>
          <a:p>
            <a:pPr algn="ctr"/>
            <a:r>
              <a:rPr lang="en-US" sz="4800" b="1" i="1" dirty="0">
                <a:solidFill>
                  <a:schemeClr val="bg1"/>
                </a:solidFill>
              </a:rPr>
              <a:t>PVT (Pyramid Vision Transformer) 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115153" y="6494031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https://habr.com/ru/articles/599677/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AutoShape 4" descr="\Omega(MSA) = 4hwC^2 + 2(hw)^2C,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\Omega(MSA) = 4hwC^2 + 2(hw)^2C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55575" y="942202"/>
            <a:ext cx="1184002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Pyramid Network 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ru-RU" dirty="0" smtClean="0">
                <a:solidFill>
                  <a:schemeClr val="bg1"/>
                </a:solidFill>
              </a:rPr>
              <a:t>Признаки </a:t>
            </a:r>
            <a:r>
              <a:rPr lang="ru-RU" dirty="0">
                <a:solidFill>
                  <a:schemeClr val="bg1"/>
                </a:solidFill>
              </a:rPr>
              <a:t>с верхних слоев фокусируются на извлечении мелких деталей и примитивов, в то время как более глубокие слои имеют представление о глобальной семантике. Использование признаков с разных слоев позволяет одновременно учитывать мелкие и крупные детали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В PVT было предложено использовать </a:t>
            </a:r>
            <a:r>
              <a:rPr lang="ru-RU" dirty="0" err="1">
                <a:solidFill>
                  <a:schemeClr val="bg1"/>
                </a:solidFill>
              </a:rPr>
              <a:t>патчи</a:t>
            </a:r>
            <a:r>
              <a:rPr lang="ru-RU" dirty="0">
                <a:solidFill>
                  <a:schemeClr val="bg1"/>
                </a:solidFill>
              </a:rPr>
              <a:t> размера 4x4 на первой стадии и затем последовательно уменьшать разрешение. На каждой стадии разрешение уменьшается вдвое с помощью </a:t>
            </a:r>
            <a:r>
              <a:rPr lang="ru-RU" dirty="0" smtClean="0">
                <a:solidFill>
                  <a:schemeClr val="bg1"/>
                </a:solidFill>
              </a:rPr>
              <a:t>шага </a:t>
            </a:r>
            <a:r>
              <a:rPr lang="ru-RU" dirty="0">
                <a:solidFill>
                  <a:schemeClr val="bg1"/>
                </a:solidFill>
              </a:rPr>
              <a:t>свертки с увеличением размерности вектора </a:t>
            </a:r>
            <a:r>
              <a:rPr lang="ru-RU" dirty="0" err="1">
                <a:solidFill>
                  <a:schemeClr val="bg1"/>
                </a:solidFill>
              </a:rPr>
              <a:t>embedding</a:t>
            </a:r>
            <a:r>
              <a:rPr lang="ru-RU" dirty="0">
                <a:solidFill>
                  <a:schemeClr val="bg1"/>
                </a:solidFill>
              </a:rPr>
              <a:t>. </a:t>
            </a:r>
            <a:endParaRPr lang="ru-RU" dirty="0" smtClean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Для </a:t>
            </a:r>
            <a:r>
              <a:rPr lang="ru-RU" dirty="0">
                <a:solidFill>
                  <a:schemeClr val="bg1"/>
                </a:solidFill>
              </a:rPr>
              <a:t>того, чтобы уменьшить расход памяти на верхних слоях авторы предложили уменьшать длину последовательностей </a:t>
            </a:r>
            <a:r>
              <a:rPr lang="ru-RU" dirty="0" err="1">
                <a:solidFill>
                  <a:schemeClr val="bg1"/>
                </a:solidFill>
              </a:rPr>
              <a:t>key</a:t>
            </a:r>
            <a:r>
              <a:rPr lang="ru-RU" dirty="0">
                <a:solidFill>
                  <a:schemeClr val="bg1"/>
                </a:solidFill>
              </a:rPr>
              <a:t> и </a:t>
            </a:r>
            <a:r>
              <a:rPr lang="ru-RU" dirty="0" err="1" smtClean="0">
                <a:solidFill>
                  <a:schemeClr val="bg1"/>
                </a:solidFill>
              </a:rPr>
              <a:t>value</a:t>
            </a:r>
            <a:r>
              <a:rPr lang="ru-RU" dirty="0" smtClean="0">
                <a:solidFill>
                  <a:schemeClr val="bg1"/>
                </a:solidFill>
              </a:rPr>
              <a:t> линейным слоем </a:t>
            </a:r>
            <a:r>
              <a:rPr lang="en-US" dirty="0" smtClean="0">
                <a:solidFill>
                  <a:schemeClr val="bg1"/>
                </a:solidFill>
              </a:rPr>
              <a:t>(Spatial Reduction Attention)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Данная модификация, </a:t>
            </a:r>
            <a:r>
              <a:rPr lang="ru-RU" dirty="0" smtClean="0">
                <a:solidFill>
                  <a:schemeClr val="bg1"/>
                </a:solidFill>
              </a:rPr>
              <a:t>ограничивает </a:t>
            </a:r>
            <a:r>
              <a:rPr lang="ru-RU" dirty="0">
                <a:solidFill>
                  <a:schemeClr val="bg1"/>
                </a:solidFill>
              </a:rPr>
              <a:t>выразительности сети, но выбор архитектуры - почти всегда баланс между качеством и скоростью (размером).</a:t>
            </a:r>
          </a:p>
        </p:txBody>
      </p:sp>
      <p:pic>
        <p:nvPicPr>
          <p:cNvPr id="6146" name="Picture 2" descr="(Слева) Извлечение пирамиды признаков в типичных CNN (Центр) ViT не обладает иерархией признаков  (Справа) Извлечение пирамиды признаков в PS-V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3822049"/>
            <a:ext cx="7166548" cy="178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Схема работы Attention с Spatial Reduc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5233346"/>
            <a:ext cx="2732768" cy="136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Архитектура PVT. На каждой стадии разрешение feature map уменьшается вдвое. Красный бледный прямугольник (Spatial Reduction) - одна из основных наработок статьи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130" y="4607741"/>
            <a:ext cx="4594870" cy="223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8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3"/>
            <a:ext cx="11377586" cy="1041418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SWIN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066357"/>
            <a:ext cx="11574780" cy="2354229"/>
          </a:xfrm>
        </p:spPr>
        <p:txBody>
          <a:bodyPr>
            <a:noAutofit/>
          </a:bodyPr>
          <a:lstStyle/>
          <a:p>
            <a:r>
              <a:rPr lang="ru-RU" sz="2400" dirty="0" smtClean="0">
                <a:solidFill>
                  <a:schemeClr val="bg1"/>
                </a:solidFill>
              </a:rPr>
              <a:t>Проблема </a:t>
            </a:r>
            <a:r>
              <a:rPr lang="en-US" sz="2400" dirty="0" smtClean="0">
                <a:solidFill>
                  <a:schemeClr val="bg1"/>
                </a:solidFill>
              </a:rPr>
              <a:t>VIT – </a:t>
            </a:r>
            <a:r>
              <a:rPr lang="ru-RU" sz="2400" dirty="0" smtClean="0">
                <a:solidFill>
                  <a:schemeClr val="bg1"/>
                </a:solidFill>
              </a:rPr>
              <a:t>широкие </a:t>
            </a:r>
            <a:r>
              <a:rPr lang="ru-RU" sz="2400" dirty="0" err="1" smtClean="0">
                <a:solidFill>
                  <a:schemeClr val="bg1"/>
                </a:solidFill>
              </a:rPr>
              <a:t>патчи</a:t>
            </a:r>
            <a:r>
              <a:rPr lang="ru-RU" sz="2400" dirty="0" smtClean="0">
                <a:solidFill>
                  <a:schemeClr val="bg1"/>
                </a:solidFill>
              </a:rPr>
              <a:t> не учитывают мелкие детали  - не возможно </a:t>
            </a:r>
            <a:r>
              <a:rPr lang="en-US" i="1" dirty="0" smtClean="0">
                <a:solidFill>
                  <a:schemeClr val="bg1"/>
                </a:solidFill>
              </a:rPr>
              <a:t>pixel-level</a:t>
            </a:r>
            <a:r>
              <a:rPr lang="ru-RU" i="1" dirty="0" smtClean="0">
                <a:solidFill>
                  <a:schemeClr val="bg1"/>
                </a:solidFill>
              </a:rPr>
              <a:t> предсказание.</a:t>
            </a:r>
            <a:endParaRPr lang="en-US" i="1" dirty="0" smtClean="0">
              <a:solidFill>
                <a:schemeClr val="bg1"/>
              </a:solidFill>
            </a:endParaRPr>
          </a:p>
          <a:p>
            <a:r>
              <a:rPr lang="ru-RU" i="1" dirty="0" smtClean="0">
                <a:solidFill>
                  <a:schemeClr val="bg1"/>
                </a:solidFill>
              </a:rPr>
              <a:t>Чем выше глубина, чем меньше необходимо внимание к деталям – более абстрактные признаки.</a:t>
            </a:r>
            <a:endParaRPr lang="en-US" i="1" dirty="0" smtClean="0">
              <a:solidFill>
                <a:schemeClr val="bg1"/>
              </a:solidFill>
            </a:endParaRPr>
          </a:p>
          <a:p>
            <a:r>
              <a:rPr lang="ru-RU" sz="2000" i="1" dirty="0" smtClean="0">
                <a:solidFill>
                  <a:schemeClr val="bg1"/>
                </a:solidFill>
              </a:rPr>
              <a:t>Идея - </a:t>
            </a:r>
            <a:r>
              <a:rPr lang="en-US" sz="2000" i="1" dirty="0">
                <a:solidFill>
                  <a:schemeClr val="bg1"/>
                </a:solidFill>
              </a:rPr>
              <a:t>Hierarchical Vision Transformer using Shifted </a:t>
            </a:r>
            <a:r>
              <a:rPr lang="en-US" sz="2000" i="1" dirty="0" smtClean="0">
                <a:solidFill>
                  <a:schemeClr val="bg1"/>
                </a:solidFill>
              </a:rPr>
              <a:t>Windows</a:t>
            </a:r>
            <a:r>
              <a:rPr lang="ru-RU" sz="2000" i="1" dirty="0" smtClean="0">
                <a:solidFill>
                  <a:schemeClr val="bg1"/>
                </a:solidFill>
              </a:rPr>
              <a:t> (</a:t>
            </a:r>
            <a:r>
              <a:rPr lang="en-US" sz="2000" i="1" dirty="0" smtClean="0">
                <a:solidFill>
                  <a:schemeClr val="bg1"/>
                </a:solidFill>
              </a:rPr>
              <a:t>SWIN) – </a:t>
            </a:r>
            <a:r>
              <a:rPr lang="ru-RU" sz="2000" i="1" dirty="0" smtClean="0">
                <a:solidFill>
                  <a:schemeClr val="bg1"/>
                </a:solidFill>
              </a:rPr>
              <a:t>каждый слой должен иметь свой размер </a:t>
            </a:r>
            <a:r>
              <a:rPr lang="ru-RU" sz="2000" i="1" dirty="0" err="1" smtClean="0">
                <a:solidFill>
                  <a:schemeClr val="bg1"/>
                </a:solidFill>
              </a:rPr>
              <a:t>патча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852880" y="6396176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https://habr.com/ru/articles/599057/</a:t>
            </a:r>
          </a:p>
        </p:txBody>
      </p:sp>
      <p:pic>
        <p:nvPicPr>
          <p:cNvPr id="2050" name="Picture 2" descr="https://habrastorage.org/r/w1560/getpro/habr/upload_files/c50/b87/551/c50b875512403f6399510cc736088b7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169" y="3610740"/>
            <a:ext cx="8828768" cy="276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31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Ограничения сверточных сетей</a:t>
            </a:r>
            <a:endParaRPr lang="ru-RU" sz="4800" dirty="0">
              <a:solidFill>
                <a:schemeClr val="bg1"/>
              </a:solidFill>
            </a:endParaRPr>
          </a:p>
        </p:txBody>
      </p:sp>
      <p:cxnSp>
        <p:nvCxnSpPr>
          <p:cNvPr id="5" name="Прямая со стрелкой 4"/>
          <p:cNvCxnSpPr/>
          <p:nvPr/>
        </p:nvCxnSpPr>
        <p:spPr>
          <a:xfrm flipV="1">
            <a:off x="597354" y="1424669"/>
            <a:ext cx="0" cy="48495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>
            <a:off x="597354" y="6274254"/>
            <a:ext cx="94869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0525" y="6305188"/>
            <a:ext cx="11040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+mn-lt"/>
              </a:rPr>
              <a:t>Сложность </a:t>
            </a:r>
            <a:r>
              <a:rPr lang="ru-RU" sz="2400" dirty="0" smtClean="0">
                <a:solidFill>
                  <a:schemeClr val="bg1"/>
                </a:solidFill>
                <a:latin typeface="+mn-lt"/>
              </a:rPr>
              <a:t>модели/абстрактность задач и их широта и количество, </a:t>
            </a:r>
            <a:r>
              <a:rPr lang="ru-RU" sz="2400" dirty="0">
                <a:solidFill>
                  <a:schemeClr val="bg1"/>
                </a:solidFill>
                <a:latin typeface="+mn-lt"/>
              </a:rPr>
              <a:t>Объем данных 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-2417749" y="3650262"/>
            <a:ext cx="5408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+mn-lt"/>
              </a:rPr>
              <a:t>Интерпретируемость, </a:t>
            </a:r>
            <a:r>
              <a:rPr lang="ru-RU" sz="2400" dirty="0" err="1">
                <a:solidFill>
                  <a:schemeClr val="bg1"/>
                </a:solidFill>
                <a:latin typeface="+mn-lt"/>
              </a:rPr>
              <a:t>Формализмазция</a:t>
            </a:r>
            <a:endParaRPr lang="ru-RU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5-конечная звезда 9"/>
          <p:cNvSpPr/>
          <p:nvPr/>
        </p:nvSpPr>
        <p:spPr>
          <a:xfrm>
            <a:off x="617566" y="1410064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197429" y="1524705"/>
            <a:ext cx="19882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+mn-lt"/>
              </a:rPr>
              <a:t>Image Processing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099707" y="1537719"/>
            <a:ext cx="69233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+mn-lt"/>
              </a:rPr>
              <a:t>- Ручная формализация признаков и принятие решений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5-конечная звезда 12"/>
          <p:cNvSpPr/>
          <p:nvPr/>
        </p:nvSpPr>
        <p:spPr>
          <a:xfrm>
            <a:off x="1316973" y="2191479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896836" y="2306120"/>
            <a:ext cx="13944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Classical CV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229009" y="2319671"/>
            <a:ext cx="76349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+mn-lt"/>
              </a:rPr>
              <a:t>- Ручная формализация признаков и </a:t>
            </a:r>
            <a:r>
              <a:rPr lang="ru-RU" sz="2000" dirty="0" smtClean="0">
                <a:solidFill>
                  <a:schemeClr val="bg1"/>
                </a:solidFill>
              </a:rPr>
              <a:t>автомат. </a:t>
            </a:r>
            <a:r>
              <a:rPr lang="ru-RU" sz="2000" dirty="0" smtClean="0">
                <a:solidFill>
                  <a:schemeClr val="bg1"/>
                </a:solidFill>
                <a:latin typeface="+mn-lt"/>
              </a:rPr>
              <a:t>принятие решений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2160196" y="1892996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</a:rPr>
              <a:t>Очень ограниченные задачи, до 100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2889870" y="2746346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</a:rPr>
              <a:t>Ограниченные задачи, до 1000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5-конечная звезда 17"/>
          <p:cNvSpPr/>
          <p:nvPr/>
        </p:nvSpPr>
        <p:spPr>
          <a:xfrm>
            <a:off x="1984437" y="3094832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2564300" y="3209473"/>
            <a:ext cx="6511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CNN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3291257" y="3205965"/>
            <a:ext cx="74338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+mn-lt"/>
              </a:rPr>
              <a:t>- Автоматическая формализация признаков и принятия решений 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3132869" y="3816713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</a:rPr>
              <a:t>Ограниченные задачи, до 1 млн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5-конечная звезда 21"/>
          <p:cNvSpPr/>
          <p:nvPr/>
        </p:nvSpPr>
        <p:spPr>
          <a:xfrm>
            <a:off x="2564300" y="4102182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3144163" y="4216823"/>
            <a:ext cx="16101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Transformers 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4695774" y="4223629"/>
            <a:ext cx="78010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+mn-lt"/>
              </a:rPr>
              <a:t>- Автоматическ</a:t>
            </a:r>
            <a:r>
              <a:rPr lang="ru-RU" sz="2000" dirty="0" smtClean="0">
                <a:solidFill>
                  <a:schemeClr val="bg1"/>
                </a:solidFill>
              </a:rPr>
              <a:t>ое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ru-RU" sz="2000" dirty="0" smtClean="0">
                <a:solidFill>
                  <a:schemeClr val="bg1"/>
                </a:solidFill>
              </a:rPr>
              <a:t>решение на основе специального </a:t>
            </a:r>
            <a:r>
              <a:rPr lang="ru-RU" sz="2000" dirty="0" err="1" smtClean="0">
                <a:solidFill>
                  <a:schemeClr val="bg1"/>
                </a:solidFill>
              </a:rPr>
              <a:t>предобучения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3528220" y="4606619"/>
            <a:ext cx="6949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</a:rPr>
              <a:t>Несколько задач, до 100 млн изображений и не только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6" name="5-конечная звезда 25"/>
          <p:cNvSpPr/>
          <p:nvPr/>
        </p:nvSpPr>
        <p:spPr>
          <a:xfrm>
            <a:off x="3346054" y="4892088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3925917" y="5006729"/>
            <a:ext cx="22097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Foundation model  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5923208" y="5013535"/>
            <a:ext cx="74338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+mn-lt"/>
              </a:rPr>
              <a:t>- </a:t>
            </a:r>
            <a:r>
              <a:rPr lang="en-US" sz="2000" dirty="0" smtClean="0">
                <a:solidFill>
                  <a:schemeClr val="bg1"/>
                </a:solidFill>
                <a:latin typeface="+mn-lt"/>
              </a:rPr>
              <a:t>zero-shot </a:t>
            </a:r>
            <a:r>
              <a:rPr lang="ru-RU" sz="2000" dirty="0" err="1" smtClean="0">
                <a:solidFill>
                  <a:schemeClr val="bg1"/>
                </a:solidFill>
                <a:latin typeface="+mn-lt"/>
              </a:rPr>
              <a:t>предобучение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4309974" y="5396525"/>
            <a:ext cx="6949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</a:rPr>
              <a:t>Несколько задач, до 100 млн изображений и не только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3185666" y="3510577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</a:rPr>
              <a:t>Ограниченное </a:t>
            </a:r>
            <a:r>
              <a:rPr lang="ru-RU" sz="2000" dirty="0" err="1" smtClean="0">
                <a:solidFill>
                  <a:schemeClr val="bg1"/>
                </a:solidFill>
              </a:rPr>
              <a:t>предобучение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520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SWIN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051508"/>
            <a:ext cx="5145477" cy="4923753"/>
          </a:xfrm>
        </p:spPr>
        <p:txBody>
          <a:bodyPr>
            <a:noAutofit/>
          </a:bodyPr>
          <a:lstStyle/>
          <a:p>
            <a:r>
              <a:rPr lang="ru-RU" sz="2400" dirty="0" smtClean="0">
                <a:solidFill>
                  <a:schemeClr val="bg1"/>
                </a:solidFill>
              </a:rPr>
              <a:t>первый слой </a:t>
            </a:r>
            <a:r>
              <a:rPr lang="ru-RU" sz="2400" dirty="0" err="1">
                <a:solidFill>
                  <a:schemeClr val="bg1"/>
                </a:solidFill>
              </a:rPr>
              <a:t>патчи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smtClean="0">
                <a:solidFill>
                  <a:schemeClr val="bg1"/>
                </a:solidFill>
              </a:rPr>
              <a:t>4х4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  <a:r>
              <a:rPr lang="ru-RU" sz="2400" dirty="0" smtClean="0">
                <a:solidFill>
                  <a:schemeClr val="bg1"/>
                </a:solidFill>
              </a:rPr>
              <a:t>- позволяет </a:t>
            </a:r>
            <a:r>
              <a:rPr lang="ru-RU" sz="2400" dirty="0">
                <a:solidFill>
                  <a:schemeClr val="bg1"/>
                </a:solidFill>
              </a:rPr>
              <a:t>обрабатывать более мелкий контекст. </a:t>
            </a:r>
            <a:r>
              <a:rPr lang="ru-RU" sz="2400" dirty="0" smtClean="0">
                <a:solidFill>
                  <a:schemeClr val="bg1"/>
                </a:solidFill>
              </a:rPr>
              <a:t>Далее 8х8…32х32</a:t>
            </a:r>
          </a:p>
          <a:p>
            <a:r>
              <a:rPr lang="ru-RU" sz="2400" dirty="0">
                <a:solidFill>
                  <a:schemeClr val="bg1"/>
                </a:solidFill>
              </a:rPr>
              <a:t> </a:t>
            </a:r>
            <a:r>
              <a:rPr lang="ru-RU" sz="2400" i="1" dirty="0" err="1" smtClean="0">
                <a:solidFill>
                  <a:schemeClr val="bg1"/>
                </a:solidFill>
              </a:rPr>
              <a:t>Patch</a:t>
            </a:r>
            <a:r>
              <a:rPr lang="ru-RU" sz="2400" dirty="0">
                <a:solidFill>
                  <a:schemeClr val="bg1"/>
                </a:solidFill>
              </a:rPr>
              <a:t> </a:t>
            </a:r>
            <a:r>
              <a:rPr lang="ru-RU" sz="2400" i="1" dirty="0" err="1">
                <a:solidFill>
                  <a:schemeClr val="bg1"/>
                </a:solidFill>
              </a:rPr>
              <a:t>Merging</a:t>
            </a:r>
            <a:r>
              <a:rPr lang="ru-RU" sz="2400" dirty="0">
                <a:solidFill>
                  <a:schemeClr val="bg1"/>
                </a:solidFill>
              </a:rPr>
              <a:t> </a:t>
            </a:r>
            <a:r>
              <a:rPr lang="ru-RU" sz="2400" dirty="0" smtClean="0">
                <a:solidFill>
                  <a:schemeClr val="bg1"/>
                </a:solidFill>
              </a:rPr>
              <a:t>конкатенирует </a:t>
            </a:r>
            <a:r>
              <a:rPr lang="ru-RU" sz="2400" dirty="0" err="1">
                <a:solidFill>
                  <a:schemeClr val="bg1"/>
                </a:solidFill>
              </a:rPr>
              <a:t>фичи</a:t>
            </a:r>
            <a:r>
              <a:rPr lang="ru-RU" sz="2400" dirty="0">
                <a:solidFill>
                  <a:schemeClr val="bg1"/>
                </a:solidFill>
              </a:rPr>
              <a:t> соседних </a:t>
            </a:r>
            <a:r>
              <a:rPr lang="ru-RU" sz="2400" dirty="0" err="1" smtClean="0">
                <a:solidFill>
                  <a:schemeClr val="bg1"/>
                </a:solidFill>
              </a:rPr>
              <a:t>токенов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(в окне 2х2) </a:t>
            </a:r>
            <a:r>
              <a:rPr lang="ru-RU" sz="2400" dirty="0" smtClean="0">
                <a:solidFill>
                  <a:schemeClr val="bg1"/>
                </a:solidFill>
              </a:rPr>
              <a:t>и </a:t>
            </a:r>
            <a:r>
              <a:rPr lang="ru-RU" sz="2400" dirty="0">
                <a:solidFill>
                  <a:schemeClr val="bg1"/>
                </a:solidFill>
              </a:rPr>
              <a:t>понижает размерность, получая более высокоуровневое представление. </a:t>
            </a:r>
            <a:endParaRPr lang="ru-RU" sz="2400" dirty="0" smtClean="0">
              <a:solidFill>
                <a:schemeClr val="bg1"/>
              </a:solidFill>
            </a:endParaRPr>
          </a:p>
          <a:p>
            <a:r>
              <a:rPr lang="ru-RU" sz="2400" dirty="0" smtClean="0">
                <a:solidFill>
                  <a:schemeClr val="bg1"/>
                </a:solidFill>
              </a:rPr>
              <a:t>каждый</a:t>
            </a:r>
            <a:r>
              <a:rPr lang="ru-RU" sz="2400" dirty="0">
                <a:solidFill>
                  <a:schemeClr val="bg1"/>
                </a:solidFill>
              </a:rPr>
              <a:t> </a:t>
            </a:r>
            <a:r>
              <a:rPr lang="ru-RU" sz="2400" i="1" dirty="0" err="1">
                <a:solidFill>
                  <a:schemeClr val="bg1"/>
                </a:solidFill>
              </a:rPr>
              <a:t>Stage</a:t>
            </a:r>
            <a:r>
              <a:rPr lang="ru-RU" sz="2400" i="1" dirty="0">
                <a:solidFill>
                  <a:schemeClr val="bg1"/>
                </a:solidFill>
              </a:rPr>
              <a:t>-а</a:t>
            </a:r>
            <a:r>
              <a:rPr lang="ru-RU" sz="2400" dirty="0">
                <a:solidFill>
                  <a:schemeClr val="bg1"/>
                </a:solidFill>
              </a:rPr>
              <a:t> </a:t>
            </a:r>
            <a:r>
              <a:rPr lang="ru-RU" sz="2400" dirty="0" smtClean="0">
                <a:solidFill>
                  <a:schemeClr val="bg1"/>
                </a:solidFill>
              </a:rPr>
              <a:t>образует </a:t>
            </a:r>
            <a:r>
              <a:rPr lang="ru-RU" sz="2400" dirty="0">
                <a:solidFill>
                  <a:schemeClr val="bg1"/>
                </a:solidFill>
              </a:rPr>
              <a:t>«карты» признаков, содержащие информацию на разных пространственных масштабах, </a:t>
            </a:r>
            <a:endParaRPr lang="ru-RU" sz="2400" dirty="0" smtClean="0">
              <a:solidFill>
                <a:schemeClr val="bg1"/>
              </a:solidFill>
            </a:endParaRPr>
          </a:p>
          <a:p>
            <a:r>
              <a:rPr lang="ru-RU" sz="2400" dirty="0" smtClean="0">
                <a:solidFill>
                  <a:schemeClr val="bg1"/>
                </a:solidFill>
              </a:rPr>
              <a:t>Это </a:t>
            </a:r>
            <a:r>
              <a:rPr lang="ru-RU" sz="2400" dirty="0">
                <a:solidFill>
                  <a:schemeClr val="bg1"/>
                </a:solidFill>
              </a:rPr>
              <a:t>позволяет получить иерархическое представление изображен</a:t>
            </a:r>
            <a:r>
              <a:rPr lang="ru-RU" dirty="0">
                <a:solidFill>
                  <a:schemeClr val="bg1"/>
                </a:solidFill>
              </a:rPr>
              <a:t>ия, 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852880" y="6396176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https://habr.com/ru/articles/599057/</a:t>
            </a:r>
          </a:p>
        </p:txBody>
      </p:sp>
      <p:pic>
        <p:nvPicPr>
          <p:cNvPr id="3074" name="Picture 2" descr="Обзор архитектуры Swin Transformer / Хаб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742" y="2272460"/>
            <a:ext cx="6950258" cy="398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3"/>
            <a:ext cx="11377586" cy="1153178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SWIN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051508"/>
            <a:ext cx="7570014" cy="49237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i="1" dirty="0">
                <a:solidFill>
                  <a:schemeClr val="bg1"/>
                </a:solidFill>
              </a:rPr>
              <a:t>Multi-</a:t>
            </a:r>
            <a:r>
              <a:rPr lang="ru-RU" i="1" dirty="0" err="1">
                <a:solidFill>
                  <a:schemeClr val="bg1"/>
                </a:solidFill>
              </a:rPr>
              <a:t>Head</a:t>
            </a:r>
            <a:r>
              <a:rPr lang="ru-RU" dirty="0">
                <a:solidFill>
                  <a:schemeClr val="bg1"/>
                </a:solidFill>
              </a:rPr>
              <a:t> </a:t>
            </a:r>
            <a:r>
              <a:rPr lang="ru-RU" i="1" dirty="0" err="1" smtClean="0">
                <a:solidFill>
                  <a:schemeClr val="bg1"/>
                </a:solidFill>
              </a:rPr>
              <a:t>Attention</a:t>
            </a:r>
            <a:r>
              <a:rPr lang="ru-RU" i="1" dirty="0" smtClean="0">
                <a:solidFill>
                  <a:schemeClr val="bg1"/>
                </a:solidFill>
              </a:rPr>
              <a:t>-</a:t>
            </a:r>
            <a:r>
              <a:rPr lang="ru-RU" dirty="0" smtClean="0">
                <a:solidFill>
                  <a:schemeClr val="bg1"/>
                </a:solidFill>
              </a:rPr>
              <a:t>квадратичная </a:t>
            </a:r>
            <a:r>
              <a:rPr lang="ru-RU" dirty="0">
                <a:solidFill>
                  <a:schemeClr val="bg1"/>
                </a:solidFill>
              </a:rPr>
              <a:t>сложность</a:t>
            </a:r>
            <a:endParaRPr lang="ru-RU" dirty="0" smtClean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Идея </a:t>
            </a:r>
            <a:r>
              <a:rPr lang="en-US" dirty="0" smtClean="0">
                <a:solidFill>
                  <a:schemeClr val="bg1"/>
                </a:solidFill>
              </a:rPr>
              <a:t>(</a:t>
            </a:r>
            <a:r>
              <a:rPr lang="en-US" dirty="0">
                <a:solidFill>
                  <a:schemeClr val="bg1"/>
                </a:solidFill>
              </a:rPr>
              <a:t>Shifted) Window Multi-Head </a:t>
            </a:r>
            <a:r>
              <a:rPr lang="en-US" dirty="0" smtClean="0">
                <a:solidFill>
                  <a:schemeClr val="bg1"/>
                </a:solidFill>
              </a:rPr>
              <a:t>Attention</a:t>
            </a:r>
            <a:r>
              <a:rPr lang="ru-RU" dirty="0" smtClean="0">
                <a:solidFill>
                  <a:schemeClr val="bg1"/>
                </a:solidFill>
              </a:rPr>
              <a:t> - </a:t>
            </a:r>
            <a:r>
              <a:rPr lang="ru-RU" dirty="0">
                <a:solidFill>
                  <a:schemeClr val="bg1"/>
                </a:solidFill>
              </a:rPr>
              <a:t>для каждого </a:t>
            </a:r>
            <a:r>
              <a:rPr lang="ru-RU" dirty="0" err="1">
                <a:solidFill>
                  <a:schemeClr val="bg1"/>
                </a:solidFill>
              </a:rPr>
              <a:t>токена</a:t>
            </a:r>
            <a:r>
              <a:rPr lang="ru-RU" dirty="0">
                <a:solidFill>
                  <a:schemeClr val="bg1"/>
                </a:solidFill>
              </a:rPr>
              <a:t> считать </a:t>
            </a:r>
            <a:r>
              <a:rPr lang="ru-RU" i="1" dirty="0" err="1">
                <a:solidFill>
                  <a:schemeClr val="bg1"/>
                </a:solidFill>
              </a:rPr>
              <a:t>Attention</a:t>
            </a:r>
            <a:r>
              <a:rPr lang="ru-RU" dirty="0">
                <a:solidFill>
                  <a:schemeClr val="bg1"/>
                </a:solidFill>
              </a:rPr>
              <a:t> не со всеми другими </a:t>
            </a:r>
            <a:r>
              <a:rPr lang="ru-RU" dirty="0" err="1">
                <a:solidFill>
                  <a:schemeClr val="bg1"/>
                </a:solidFill>
              </a:rPr>
              <a:t>токенами</a:t>
            </a:r>
            <a:r>
              <a:rPr lang="ru-RU" dirty="0">
                <a:solidFill>
                  <a:schemeClr val="bg1"/>
                </a:solidFill>
              </a:rPr>
              <a:t>, а только с находящимися в некотором окне фиксированного размера (</a:t>
            </a:r>
            <a:r>
              <a:rPr lang="ru-RU" i="1" dirty="0" err="1">
                <a:solidFill>
                  <a:schemeClr val="bg1"/>
                </a:solidFill>
              </a:rPr>
              <a:t>Window</a:t>
            </a:r>
            <a:r>
              <a:rPr lang="ru-RU" dirty="0">
                <a:solidFill>
                  <a:schemeClr val="bg1"/>
                </a:solidFill>
              </a:rPr>
              <a:t> </a:t>
            </a:r>
            <a:r>
              <a:rPr lang="ru-RU" i="1" dirty="0" err="1">
                <a:solidFill>
                  <a:schemeClr val="bg1"/>
                </a:solidFill>
              </a:rPr>
              <a:t>Mutli-Head</a:t>
            </a:r>
            <a:r>
              <a:rPr lang="ru-RU" dirty="0">
                <a:solidFill>
                  <a:schemeClr val="bg1"/>
                </a:solidFill>
              </a:rPr>
              <a:t> </a:t>
            </a:r>
            <a:r>
              <a:rPr lang="ru-RU" i="1" dirty="0" err="1">
                <a:solidFill>
                  <a:schemeClr val="bg1"/>
                </a:solidFill>
              </a:rPr>
              <a:t>Attention</a:t>
            </a:r>
            <a:r>
              <a:rPr lang="ru-RU" dirty="0">
                <a:solidFill>
                  <a:schemeClr val="bg1"/>
                </a:solidFill>
              </a:rPr>
              <a:t>).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852880" y="6396176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https://habr.com/ru/articles/599057/</a:t>
            </a:r>
          </a:p>
        </p:txBody>
      </p:sp>
      <p:pic>
        <p:nvPicPr>
          <p:cNvPr id="4098" name="Picture 2" descr="https://habrastorage.org/r/w1560/getpro/habr/upload_files/b01/d1c/894/b01d1c89427ad597bf59243701faba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331" y="1219201"/>
            <a:ext cx="4771669" cy="506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711263" y="414658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-apple-system"/>
              </a:rPr>
              <a:t>Если размерность </a:t>
            </a:r>
            <a:r>
              <a:rPr lang="ru-RU" dirty="0" err="1">
                <a:solidFill>
                  <a:schemeClr val="bg1"/>
                </a:solidFill>
                <a:latin typeface="-apple-system"/>
              </a:rPr>
              <a:t>токенов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 — 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C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, а размер окна —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MxM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, то сложности для 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(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Window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)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Multi-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Head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Self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Attention-ов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AutoShape 4" descr="\Omega(MSA) = 4hwC^2 + 2(hw)^2C,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\Omega(MSA) = 4hwC^2 + 2(hw)^2C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27" y="4898938"/>
            <a:ext cx="5019675" cy="138112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44465" y="6381378"/>
            <a:ext cx="5724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 err="1" smtClean="0">
                <a:solidFill>
                  <a:schemeClr val="bg1"/>
                </a:solidFill>
                <a:latin typeface="-apple-system"/>
              </a:rPr>
              <a:t>Attention</a:t>
            </a:r>
            <a:r>
              <a:rPr lang="ru-RU" dirty="0" smtClean="0">
                <a:solidFill>
                  <a:schemeClr val="bg1"/>
                </a:solidFill>
                <a:latin typeface="-apple-system"/>
              </a:rPr>
              <a:t> теперь работает за линейное по </a:t>
            </a:r>
            <a:r>
              <a:rPr lang="ru-RU" i="1" dirty="0" err="1" smtClean="0">
                <a:solidFill>
                  <a:schemeClr val="bg1"/>
                </a:solidFill>
                <a:latin typeface="-apple-system"/>
              </a:rPr>
              <a:t>hw</a:t>
            </a:r>
            <a:r>
              <a:rPr lang="ru-RU" dirty="0" smtClean="0">
                <a:solidFill>
                  <a:schemeClr val="bg1"/>
                </a:solidFill>
                <a:latin typeface="-apple-system"/>
              </a:rPr>
              <a:t> время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02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429074" cy="1630317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ru-RU" sz="4800" b="1" dirty="0" err="1">
                <a:solidFill>
                  <a:schemeClr val="bg1"/>
                </a:solidFill>
              </a:rPr>
              <a:t>Трансформеры</a:t>
            </a:r>
            <a:r>
              <a:rPr lang="ru-RU" sz="4800" b="1" dirty="0">
                <a:solidFill>
                  <a:schemeClr val="bg1"/>
                </a:solidFill>
              </a:rPr>
              <a:t>, полно-связные или сверточные сети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86535" y="1428846"/>
                <a:ext cx="11574780" cy="4310802"/>
              </a:xfrm>
            </p:spPr>
            <p:txBody>
              <a:bodyPr>
                <a:noAutofit/>
              </a:bodyPr>
              <a:lstStyle/>
              <a:p>
                <a:r>
                  <a:rPr lang="ru-RU" sz="2200" dirty="0">
                    <a:solidFill>
                      <a:schemeClr val="bg1"/>
                    </a:solidFill>
                  </a:rPr>
                  <a:t>Часть предложенных в литературе архитектур-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трансформеров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 полностью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полносвязные</a:t>
                </a:r>
                <a:r>
                  <a:rPr lang="ru-RU" sz="2200" dirty="0">
                    <a:solidFill>
                      <a:schemeClr val="bg1"/>
                    </a:solidFill>
                  </a:rPr>
                  <a:t>, часть имеют и сверточные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полносвязрые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слои.</a:t>
                </a:r>
              </a:p>
              <a:p>
                <a:r>
                  <a:rPr lang="ru-RU" sz="2200" dirty="0">
                    <a:solidFill>
                      <a:schemeClr val="bg1"/>
                    </a:solidFill>
                  </a:rPr>
                  <a:t>Например 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CoAtNet</a:t>
                </a:r>
                <a:r>
                  <a:rPr lang="en-US" sz="2200" dirty="0">
                    <a:solidFill>
                      <a:schemeClr val="bg1"/>
                    </a:solidFill>
                  </a:rPr>
                  <a:t>. </a:t>
                </a:r>
                <a:r>
                  <a:rPr lang="ru-RU" sz="2200" dirty="0">
                    <a:solidFill>
                      <a:schemeClr val="bg1"/>
                    </a:solidFill>
                  </a:rPr>
                  <a:t>-  замены часть слоев архитектуры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ResNet</a:t>
                </a:r>
                <a:r>
                  <a:rPr lang="ru-RU" sz="2200" dirty="0">
                    <a:solidFill>
                      <a:schemeClr val="bg1"/>
                    </a:solidFill>
                  </a:rPr>
                  <a:t> на слои многоголового само-внимания и при этом получили прирост точности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(~0,5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%). 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200" dirty="0">
                    <a:solidFill>
                      <a:schemeClr val="bg1"/>
                    </a:solidFill>
                  </a:rPr>
                  <a:t>Вопрос о том, какой подход (или комбинация подходов) - лучше остается открытым. </a:t>
                </a:r>
              </a:p>
              <a:p>
                <a:pPr lvl="2"/>
                <a:r>
                  <a:rPr lang="ru-RU" sz="1800" dirty="0">
                    <a:solidFill>
                      <a:schemeClr val="bg1"/>
                    </a:solidFill>
                  </a:rPr>
                  <a:t>Звучат предположения, что слои внимания вообще не нужны, а нужна </a:t>
                </a:r>
                <a:r>
                  <a:rPr lang="ru-RU" sz="1800" dirty="0" err="1">
                    <a:solidFill>
                      <a:schemeClr val="bg1"/>
                    </a:solidFill>
                  </a:rPr>
                  <a:t>перетосовка</a:t>
                </a:r>
                <a:r>
                  <a:rPr lang="ru-RU" sz="1800" dirty="0">
                    <a:solidFill>
                      <a:schemeClr val="bg1"/>
                    </a:solidFill>
                  </a:rPr>
                  <a:t> карт признаков</a:t>
                </a:r>
                <a:endParaRPr lang="en-US" sz="18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200" dirty="0" err="1">
                    <a:solidFill>
                      <a:schemeClr val="bg1"/>
                    </a:solidFill>
                  </a:rPr>
                  <a:t>Трансформеры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быстрее и более точно выучивают крупно-размерные признаки. </a:t>
                </a:r>
              </a:p>
              <a:p>
                <a:pPr lvl="2"/>
                <a:r>
                  <a:rPr lang="ru-RU" dirty="0">
                    <a:solidFill>
                      <a:schemeClr val="bg1"/>
                    </a:solidFill>
                  </a:rPr>
                  <a:t>Однако, архитектурам-</a:t>
                </a:r>
                <a:r>
                  <a:rPr lang="ru-RU" dirty="0" err="1">
                    <a:solidFill>
                      <a:schemeClr val="bg1"/>
                    </a:solidFill>
                  </a:rPr>
                  <a:t>трансформерам</a:t>
                </a:r>
                <a:r>
                  <a:rPr lang="ru-RU" dirty="0">
                    <a:solidFill>
                      <a:schemeClr val="bg1"/>
                    </a:solidFill>
                  </a:rPr>
                  <a:t> требуется больше примеров для мелко-размерных признаков.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6535" y="1428846"/>
                <a:ext cx="11574780" cy="4310802"/>
              </a:xfrm>
              <a:blipFill>
                <a:blip r:embed="rId2"/>
                <a:stretch>
                  <a:fillRect l="-579" t="-16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t="-12903" b="-1"/>
          <a:stretch/>
        </p:blipFill>
        <p:spPr>
          <a:xfrm>
            <a:off x="5193391" y="4371975"/>
            <a:ext cx="4741183" cy="22838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TextBox 3"/>
          <p:cNvSpPr txBox="1"/>
          <p:nvPr/>
        </p:nvSpPr>
        <p:spPr>
          <a:xfrm>
            <a:off x="7076829" y="4437268"/>
            <a:ext cx="97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CoAtNet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30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3"/>
            <a:ext cx="11377586" cy="1153178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SWIN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852880" y="6396176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https://habr.com/ru/articles/599057/</a:t>
            </a:r>
          </a:p>
        </p:txBody>
      </p:sp>
      <p:pic>
        <p:nvPicPr>
          <p:cNvPr id="4098" name="Picture 2" descr="https://habrastorage.org/r/w1560/getpro/habr/upload_files/b01/d1c/894/b01d1c89427ad597bf59243701faba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331" y="1219201"/>
            <a:ext cx="4771669" cy="506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711263" y="414658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-apple-system"/>
              </a:rPr>
              <a:t>Если размерность </a:t>
            </a:r>
            <a:r>
              <a:rPr lang="ru-RU" dirty="0" err="1">
                <a:solidFill>
                  <a:schemeClr val="bg1"/>
                </a:solidFill>
                <a:latin typeface="-apple-system"/>
              </a:rPr>
              <a:t>токенов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 — 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C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, а размер окна —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MxM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, то сложности для 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(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Window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)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Multi-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Head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Self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Attention-ов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AutoShape 4" descr="\Omega(MSA) = 4hwC^2 + 2(hw)^2C,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\Omega(MSA) = 4hwC^2 + 2(hw)^2C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27" y="4898938"/>
            <a:ext cx="5019675" cy="138112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44465" y="6381378"/>
            <a:ext cx="5724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 err="1" smtClean="0">
                <a:solidFill>
                  <a:schemeClr val="bg1"/>
                </a:solidFill>
                <a:latin typeface="-apple-system"/>
              </a:rPr>
              <a:t>Attention</a:t>
            </a:r>
            <a:r>
              <a:rPr lang="ru-RU" dirty="0" smtClean="0">
                <a:solidFill>
                  <a:schemeClr val="bg1"/>
                </a:solidFill>
                <a:latin typeface="-apple-system"/>
              </a:rPr>
              <a:t> теперь работает за линейное по </a:t>
            </a:r>
            <a:r>
              <a:rPr lang="ru-RU" i="1" dirty="0" err="1" smtClean="0">
                <a:solidFill>
                  <a:schemeClr val="bg1"/>
                </a:solidFill>
                <a:latin typeface="-apple-system"/>
              </a:rPr>
              <a:t>hw</a:t>
            </a:r>
            <a:r>
              <a:rPr lang="ru-RU" dirty="0" smtClean="0">
                <a:solidFill>
                  <a:schemeClr val="bg1"/>
                </a:solidFill>
                <a:latin typeface="-apple-system"/>
              </a:rPr>
              <a:t> время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122" name="Picture 2" descr="https://habrastorage.org/r/w1560/getpro/habr/upload_files/6f6/296/77a/6f629677a902519ce7361d9988ee744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71" y="1320516"/>
            <a:ext cx="6967764" cy="268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65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3"/>
            <a:ext cx="11377586" cy="1153178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SWIN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852880" y="6396176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https://habr.com/ru/articles/599057/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44465" y="1045587"/>
            <a:ext cx="396648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сдвиг окон </a:t>
            </a:r>
            <a:r>
              <a:rPr lang="ru-RU" i="1" dirty="0" err="1">
                <a:solidFill>
                  <a:schemeClr val="bg1"/>
                </a:solidFill>
              </a:rPr>
              <a:t>Attention</a:t>
            </a:r>
            <a:r>
              <a:rPr lang="ru-RU" i="1" dirty="0">
                <a:solidFill>
                  <a:schemeClr val="bg1"/>
                </a:solidFill>
              </a:rPr>
              <a:t>-а</a:t>
            </a:r>
            <a:r>
              <a:rPr lang="ru-RU" dirty="0">
                <a:solidFill>
                  <a:schemeClr val="bg1"/>
                </a:solidFill>
              </a:rPr>
              <a:t> увеличивает их </a:t>
            </a:r>
            <a:r>
              <a:rPr lang="ru-RU" dirty="0" smtClean="0">
                <a:solidFill>
                  <a:schemeClr val="bg1"/>
                </a:solidFill>
              </a:rPr>
              <a:t>количество</a:t>
            </a:r>
          </a:p>
          <a:p>
            <a:r>
              <a:rPr lang="ru-RU" dirty="0">
                <a:solidFill>
                  <a:schemeClr val="bg1"/>
                </a:solidFill>
              </a:rPr>
              <a:t>реализация этого слоя с наивным </a:t>
            </a:r>
            <a:r>
              <a:rPr lang="ru-RU" dirty="0" err="1">
                <a:solidFill>
                  <a:schemeClr val="bg1"/>
                </a:solidFill>
              </a:rPr>
              <a:t>паддингом</a:t>
            </a:r>
            <a:r>
              <a:rPr lang="ru-RU" dirty="0">
                <a:solidFill>
                  <a:schemeClr val="bg1"/>
                </a:solidFill>
              </a:rPr>
              <a:t> исходной «карты» признаков нулями обяжет считать больше </a:t>
            </a:r>
            <a:r>
              <a:rPr lang="ru-RU" i="1" dirty="0" err="1">
                <a:solidFill>
                  <a:schemeClr val="bg1"/>
                </a:solidFill>
              </a:rPr>
              <a:t>Attention-ов</a:t>
            </a:r>
            <a:r>
              <a:rPr lang="ru-RU" dirty="0">
                <a:solidFill>
                  <a:schemeClr val="bg1"/>
                </a:solidFill>
              </a:rPr>
              <a:t> (9 вместо 4 в примере), чем мы посчитали бы без </a:t>
            </a:r>
            <a:r>
              <a:rPr lang="ru-RU" dirty="0" smtClean="0">
                <a:solidFill>
                  <a:schemeClr val="bg1"/>
                </a:solidFill>
              </a:rPr>
              <a:t>сдвига</a:t>
            </a:r>
          </a:p>
          <a:p>
            <a:r>
              <a:rPr lang="ru-RU" dirty="0">
                <a:solidFill>
                  <a:schemeClr val="bg1"/>
                </a:solidFill>
              </a:rPr>
              <a:t>вторы предложили перед подсчётом циклически сдвигать само изображение и вычислять уже маскированный </a:t>
            </a:r>
            <a:r>
              <a:rPr lang="ru-RU" i="1" dirty="0" err="1">
                <a:solidFill>
                  <a:schemeClr val="bg1"/>
                </a:solidFill>
              </a:rPr>
              <a:t>Attention</a:t>
            </a:r>
            <a:r>
              <a:rPr lang="ru-RU" dirty="0">
                <a:solidFill>
                  <a:schemeClr val="bg1"/>
                </a:solidFill>
              </a:rPr>
              <a:t>, чтобы исключить взаимодействие не соседних </a:t>
            </a:r>
            <a:r>
              <a:rPr lang="ru-RU" dirty="0" err="1">
                <a:solidFill>
                  <a:schemeClr val="bg1"/>
                </a:solidFill>
              </a:rPr>
              <a:t>токенов</a:t>
            </a:r>
            <a:r>
              <a:rPr lang="ru-RU" dirty="0">
                <a:solidFill>
                  <a:schemeClr val="bg1"/>
                </a:solidFill>
              </a:rPr>
              <a:t>. Такой подход вычислительно эффективнее наивного, так как количество считаемых </a:t>
            </a:r>
            <a:r>
              <a:rPr lang="ru-RU" i="1" dirty="0" err="1">
                <a:solidFill>
                  <a:schemeClr val="bg1"/>
                </a:solidFill>
              </a:rPr>
              <a:t>Attention-ов</a:t>
            </a:r>
            <a:r>
              <a:rPr lang="ru-RU" dirty="0">
                <a:solidFill>
                  <a:schemeClr val="bg1"/>
                </a:solidFill>
              </a:rPr>
              <a:t> не увеличивается</a:t>
            </a:r>
          </a:p>
        </p:txBody>
      </p:sp>
      <p:sp>
        <p:nvSpPr>
          <p:cNvPr id="6" name="AutoShape 4" descr="\Omega(MSA) = 4hwC^2 + 2(hw)^2C,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\Omega(MSA) = 4hwC^2 + 2(hw)^2C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444465" y="6381378"/>
            <a:ext cx="5724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 err="1" smtClean="0">
                <a:solidFill>
                  <a:schemeClr val="bg1"/>
                </a:solidFill>
                <a:latin typeface="-apple-system"/>
              </a:rPr>
              <a:t>Attention</a:t>
            </a:r>
            <a:r>
              <a:rPr lang="ru-RU" dirty="0" smtClean="0">
                <a:solidFill>
                  <a:schemeClr val="bg1"/>
                </a:solidFill>
                <a:latin typeface="-apple-system"/>
              </a:rPr>
              <a:t> теперь работает за линейное по </a:t>
            </a:r>
            <a:r>
              <a:rPr lang="ru-RU" i="1" dirty="0" err="1" smtClean="0">
                <a:solidFill>
                  <a:schemeClr val="bg1"/>
                </a:solidFill>
                <a:latin typeface="-apple-system"/>
              </a:rPr>
              <a:t>hw</a:t>
            </a:r>
            <a:r>
              <a:rPr lang="ru-RU" dirty="0" smtClean="0">
                <a:solidFill>
                  <a:schemeClr val="bg1"/>
                </a:solidFill>
                <a:latin typeface="-apple-system"/>
              </a:rPr>
              <a:t> время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122" name="Picture 2" descr="https://habrastorage.org/r/w1560/getpro/habr/upload_files/6f6/296/77a/6f629677a902519ce7361d9988ee744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341" y="1219201"/>
            <a:ext cx="6967764" cy="268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habrastorage.org/r/w1560/getpro/habr/upload_files/a41/311/ddf/a41311ddf212743358566bd30c22287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947" y="4077743"/>
            <a:ext cx="7782832" cy="229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25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3"/>
            <a:ext cx="11377586" cy="1153178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SWIN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852880" y="6396176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https://habr.com/ru/articles/599057/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44465" y="1045587"/>
            <a:ext cx="108911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Также в </a:t>
            </a:r>
            <a:r>
              <a:rPr lang="ru-RU" i="1" dirty="0" err="1">
                <a:solidFill>
                  <a:schemeClr val="bg1"/>
                </a:solidFill>
              </a:rPr>
              <a:t>Swin</a:t>
            </a:r>
            <a:r>
              <a:rPr lang="ru-RU" i="1" dirty="0">
                <a:solidFill>
                  <a:schemeClr val="bg1"/>
                </a:solidFill>
              </a:rPr>
              <a:t>-е</a:t>
            </a:r>
            <a:r>
              <a:rPr lang="ru-RU" dirty="0">
                <a:solidFill>
                  <a:schemeClr val="bg1"/>
                </a:solidFill>
              </a:rPr>
              <a:t> авторы использовали несколько другие </a:t>
            </a:r>
            <a:r>
              <a:rPr lang="ru-RU" i="1" dirty="0" err="1">
                <a:solidFill>
                  <a:schemeClr val="bg1"/>
                </a:solidFill>
              </a:rPr>
              <a:t>positional</a:t>
            </a:r>
            <a:r>
              <a:rPr lang="ru-RU" dirty="0">
                <a:solidFill>
                  <a:schemeClr val="bg1"/>
                </a:solidFill>
              </a:rPr>
              <a:t> </a:t>
            </a:r>
            <a:r>
              <a:rPr lang="ru-RU" i="1" dirty="0" err="1">
                <a:solidFill>
                  <a:schemeClr val="bg1"/>
                </a:solidFill>
              </a:rPr>
              <a:t>embedding</a:t>
            </a:r>
            <a:r>
              <a:rPr lang="ru-RU" i="1" dirty="0">
                <a:solidFill>
                  <a:schemeClr val="bg1"/>
                </a:solidFill>
              </a:rPr>
              <a:t>-и</a:t>
            </a:r>
            <a:r>
              <a:rPr lang="ru-RU" dirty="0">
                <a:solidFill>
                  <a:schemeClr val="bg1"/>
                </a:solidFill>
              </a:rPr>
              <a:t>. Их заменили на обучаемую матрицу </a:t>
            </a:r>
            <a:r>
              <a:rPr lang="ru-RU" i="1" dirty="0">
                <a:solidFill>
                  <a:schemeClr val="bg1"/>
                </a:solidFill>
              </a:rPr>
              <a:t>В</a:t>
            </a:r>
            <a:r>
              <a:rPr lang="ru-RU" dirty="0">
                <a:solidFill>
                  <a:schemeClr val="bg1"/>
                </a:solidFill>
              </a:rPr>
              <a:t>, называемую </a:t>
            </a:r>
            <a:r>
              <a:rPr lang="ru-RU" i="1" dirty="0" err="1">
                <a:solidFill>
                  <a:schemeClr val="bg1"/>
                </a:solidFill>
              </a:rPr>
              <a:t>relative</a:t>
            </a:r>
            <a:r>
              <a:rPr lang="ru-RU" dirty="0">
                <a:solidFill>
                  <a:schemeClr val="bg1"/>
                </a:solidFill>
              </a:rPr>
              <a:t> </a:t>
            </a:r>
            <a:r>
              <a:rPr lang="ru-RU" i="1" dirty="0" err="1">
                <a:solidFill>
                  <a:schemeClr val="bg1"/>
                </a:solidFill>
              </a:rPr>
              <a:t>position</a:t>
            </a:r>
            <a:r>
              <a:rPr lang="ru-RU" dirty="0">
                <a:solidFill>
                  <a:schemeClr val="bg1"/>
                </a:solidFill>
              </a:rPr>
              <a:t> </a:t>
            </a:r>
            <a:r>
              <a:rPr lang="ru-RU" i="1" dirty="0" err="1">
                <a:solidFill>
                  <a:schemeClr val="bg1"/>
                </a:solidFill>
              </a:rPr>
              <a:t>bias</a:t>
            </a:r>
            <a:r>
              <a:rPr lang="ru-RU" dirty="0">
                <a:solidFill>
                  <a:schemeClr val="bg1"/>
                </a:solidFill>
              </a:rPr>
              <a:t>, которая прибавляется к произведению </a:t>
            </a:r>
            <a:r>
              <a:rPr lang="ru-RU" i="1" dirty="0" err="1">
                <a:solidFill>
                  <a:schemeClr val="bg1"/>
                </a:solidFill>
              </a:rPr>
              <a:t>query</a:t>
            </a:r>
            <a:r>
              <a:rPr lang="ru-RU" dirty="0">
                <a:solidFill>
                  <a:schemeClr val="bg1"/>
                </a:solidFill>
              </a:rPr>
              <a:t> и </a:t>
            </a:r>
            <a:r>
              <a:rPr lang="ru-RU" i="1" dirty="0" err="1">
                <a:solidFill>
                  <a:schemeClr val="bg1"/>
                </a:solidFill>
              </a:rPr>
              <a:t>key</a:t>
            </a:r>
            <a:r>
              <a:rPr lang="ru-RU" dirty="0">
                <a:solidFill>
                  <a:schemeClr val="bg1"/>
                </a:solidFill>
              </a:rPr>
              <a:t> под </a:t>
            </a:r>
            <a:r>
              <a:rPr lang="ru-RU" dirty="0" err="1">
                <a:solidFill>
                  <a:schemeClr val="bg1"/>
                </a:solidFill>
              </a:rPr>
              <a:t>софтмаксом</a:t>
            </a:r>
            <a:r>
              <a:rPr lang="ru-RU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6" name="AutoShape 4" descr="\Omega(MSA) = 4hwC^2 + 2(hw)^2C,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\Omega(MSA) = 4hwC^2 + 2(hw)^2C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444465" y="6381378"/>
            <a:ext cx="5724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 err="1" smtClean="0">
                <a:solidFill>
                  <a:schemeClr val="bg1"/>
                </a:solidFill>
                <a:latin typeface="-apple-system"/>
              </a:rPr>
              <a:t>Attention</a:t>
            </a:r>
            <a:r>
              <a:rPr lang="ru-RU" dirty="0" smtClean="0">
                <a:solidFill>
                  <a:schemeClr val="bg1"/>
                </a:solidFill>
                <a:latin typeface="-apple-system"/>
              </a:rPr>
              <a:t> теперь работает за линейное по </a:t>
            </a:r>
            <a:r>
              <a:rPr lang="ru-RU" i="1" dirty="0" err="1" smtClean="0">
                <a:solidFill>
                  <a:schemeClr val="bg1"/>
                </a:solidFill>
                <a:latin typeface="-apple-system"/>
              </a:rPr>
              <a:t>hw</a:t>
            </a:r>
            <a:r>
              <a:rPr lang="ru-RU" dirty="0" smtClean="0">
                <a:solidFill>
                  <a:schemeClr val="bg1"/>
                </a:solidFill>
                <a:latin typeface="-apple-system"/>
              </a:rPr>
              <a:t> время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912" y="2247900"/>
            <a:ext cx="74961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1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3"/>
            <a:ext cx="11377586" cy="1153178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SWIN 2 </a:t>
            </a:r>
            <a:r>
              <a:rPr lang="en-US" dirty="0" smtClean="0">
                <a:solidFill>
                  <a:schemeClr val="bg1"/>
                </a:solidFill>
              </a:rPr>
              <a:t>Transformer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046573" y="6552315"/>
            <a:ext cx="69929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https://sh-tsang.medium.com/review-swin-transformer-v2-scaling-up-capacity-and-resolution-401c28b02df8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07975" y="944881"/>
            <a:ext cx="11027682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 </a:t>
            </a:r>
            <a:r>
              <a:rPr lang="en-US" sz="1600" dirty="0" smtClean="0">
                <a:solidFill>
                  <a:schemeClr val="bg1"/>
                </a:solidFill>
              </a:rPr>
              <a:t>Ц</a:t>
            </a:r>
            <a:r>
              <a:rPr lang="ru-RU" sz="1600" dirty="0" smtClean="0">
                <a:solidFill>
                  <a:schemeClr val="bg1"/>
                </a:solidFill>
              </a:rPr>
              <a:t>ель – увеличить глубину, размер входных изображений. Проблемы: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SWIN v1: </a:t>
            </a:r>
            <a:r>
              <a:rPr lang="ru-RU" sz="1600" dirty="0" smtClean="0">
                <a:solidFill>
                  <a:schemeClr val="bg1"/>
                </a:solidFill>
              </a:rPr>
              <a:t>С глубиной слоя нарастает значение выхода функции активации  Из за </a:t>
            </a:r>
            <a:r>
              <a:rPr lang="en-US" sz="1600" dirty="0" smtClean="0">
                <a:solidFill>
                  <a:schemeClr val="bg1"/>
                </a:solidFill>
              </a:rPr>
              <a:t>residual connection</a:t>
            </a:r>
            <a:endParaRPr lang="ru-RU" sz="1600" dirty="0" smtClean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bg1"/>
                </a:solidFill>
              </a:rPr>
              <a:t>Матричное умножение  делает </a:t>
            </a:r>
            <a:r>
              <a:rPr lang="en-US" sz="1600" dirty="0" smtClean="0">
                <a:solidFill>
                  <a:schemeClr val="bg1"/>
                </a:solidFill>
              </a:rPr>
              <a:t>attention </a:t>
            </a:r>
            <a:r>
              <a:rPr lang="ru-RU" sz="1600" dirty="0" smtClean="0">
                <a:solidFill>
                  <a:schemeClr val="bg1"/>
                </a:solidFill>
              </a:rPr>
              <a:t>не стабильным.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bg1"/>
                </a:solidFill>
              </a:rPr>
              <a:t>Оказывается что доминирует только некоторые пиксели – разряженная матрица.  </a:t>
            </a:r>
          </a:p>
          <a:p>
            <a:r>
              <a:rPr lang="ru-RU" sz="1600" dirty="0" smtClean="0">
                <a:solidFill>
                  <a:schemeClr val="bg1"/>
                </a:solidFill>
              </a:rPr>
              <a:t>Модификации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residual-post-norm  - </a:t>
            </a:r>
            <a:r>
              <a:rPr lang="ru-RU" sz="1600" dirty="0" err="1" smtClean="0">
                <a:solidFill>
                  <a:schemeClr val="bg1"/>
                </a:solidFill>
              </a:rPr>
              <a:t>нрмировка</a:t>
            </a:r>
            <a:r>
              <a:rPr lang="ru-RU" sz="1600" dirty="0" smtClean="0">
                <a:solidFill>
                  <a:schemeClr val="bg1"/>
                </a:solidFill>
              </a:rPr>
              <a:t> после внимания - повышение </a:t>
            </a:r>
            <a:r>
              <a:rPr lang="ru-RU" sz="1600" dirty="0">
                <a:solidFill>
                  <a:schemeClr val="bg1"/>
                </a:solidFill>
              </a:rPr>
              <a:t>стабильности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scaled cosine attention</a:t>
            </a:r>
            <a:r>
              <a:rPr lang="ru-RU" sz="1600" dirty="0" smtClean="0">
                <a:solidFill>
                  <a:schemeClr val="bg1"/>
                </a:solidFill>
              </a:rPr>
              <a:t>– отказ от матричного умножения – расчет через </a:t>
            </a:r>
            <a:r>
              <a:rPr lang="ru-RU" sz="1600" dirty="0" err="1" smtClean="0">
                <a:solidFill>
                  <a:schemeClr val="bg1"/>
                </a:solidFill>
              </a:rPr>
              <a:t>поэлеметнынй</a:t>
            </a:r>
            <a:r>
              <a:rPr lang="ru-RU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cos</a:t>
            </a:r>
            <a:r>
              <a:rPr lang="ru-RU" sz="1600" dirty="0" smtClean="0">
                <a:solidFill>
                  <a:schemeClr val="bg1"/>
                </a:solidFill>
              </a:rPr>
              <a:t> и смещение.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bg1"/>
                </a:solidFill>
              </a:rPr>
              <a:t>Со</a:t>
            </a:r>
            <a:r>
              <a:rPr lang="en-US" sz="1600" dirty="0" smtClean="0">
                <a:solidFill>
                  <a:schemeClr val="bg1"/>
                </a:solidFill>
              </a:rPr>
              <a:t>s –</a:t>
            </a:r>
            <a:r>
              <a:rPr lang="ru-RU" sz="1600" dirty="0" smtClean="0">
                <a:solidFill>
                  <a:schemeClr val="bg1"/>
                </a:solidFill>
              </a:rPr>
              <a:t> также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ru-RU" sz="1600" dirty="0" smtClean="0">
                <a:solidFill>
                  <a:schemeClr val="bg1"/>
                </a:solidFill>
              </a:rPr>
              <a:t>естественная нормализация выходов.</a:t>
            </a:r>
          </a:p>
          <a:p>
            <a:endParaRPr lang="ru-RU" sz="1600" dirty="0" smtClean="0">
              <a:solidFill>
                <a:schemeClr val="bg1"/>
              </a:solidFill>
            </a:endParaRPr>
          </a:p>
        </p:txBody>
      </p:sp>
      <p:sp>
        <p:nvSpPr>
          <p:cNvPr id="6" name="AutoShape 4" descr="\Omega(MSA) = 4hwC^2 + 2(hw)^2C,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sz="1600"/>
          </a:p>
        </p:txBody>
      </p:sp>
      <p:sp>
        <p:nvSpPr>
          <p:cNvPr id="8" name="AutoShape 6" descr="\Omega(MSA) = 4hwC^2 + 2(hw)^2C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sz="1600"/>
          </a:p>
        </p:txBody>
      </p:sp>
      <p:pic>
        <p:nvPicPr>
          <p:cNvPr id="1026" name="Picture 2" descr="https://miro.medium.com/v2/resize:fit:875/1*wpY8Zy87pl-sVkP7f5Rir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058" y="4557002"/>
            <a:ext cx="8334375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Рис. 7: Модуль self-attention на основе косинуса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800" y="3274038"/>
            <a:ext cx="4124325" cy="58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2491740" y="3937402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i="1" dirty="0" err="1">
                <a:solidFill>
                  <a:schemeClr val="bg1"/>
                </a:solidFill>
                <a:latin typeface="source-serif-pro"/>
              </a:rPr>
              <a:t>Bij</a:t>
            </a:r>
            <a:r>
              <a:rPr lang="en-US" sz="1200" i="1" dirty="0">
                <a:solidFill>
                  <a:schemeClr val="bg1"/>
                </a:solidFill>
                <a:latin typeface="source-serif-pro"/>
              </a:rPr>
              <a:t> </a:t>
            </a:r>
            <a:r>
              <a:rPr lang="en-US" sz="1200" dirty="0">
                <a:solidFill>
                  <a:schemeClr val="bg1"/>
                </a:solidFill>
                <a:latin typeface="source-serif-pro"/>
              </a:rPr>
              <a:t>is the relative position bias between pixel </a:t>
            </a:r>
            <a:r>
              <a:rPr lang="en-US" sz="1200" i="1" dirty="0" err="1">
                <a:solidFill>
                  <a:schemeClr val="bg1"/>
                </a:solidFill>
                <a:latin typeface="source-serif-pro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source-serif-pro"/>
              </a:rPr>
              <a:t> and </a:t>
            </a:r>
            <a:r>
              <a:rPr lang="en-US" sz="1200" i="1" dirty="0">
                <a:solidFill>
                  <a:schemeClr val="bg1"/>
                </a:solidFill>
                <a:latin typeface="source-serif-pro"/>
              </a:rPr>
              <a:t>j</a:t>
            </a:r>
            <a:r>
              <a:rPr lang="en-US" sz="1200" dirty="0">
                <a:solidFill>
                  <a:schemeClr val="bg1"/>
                </a:solidFill>
                <a:latin typeface="source-serif-pro"/>
              </a:rPr>
              <a:t>. </a:t>
            </a:r>
            <a:r>
              <a:rPr lang="en-US" sz="1200" i="1" dirty="0">
                <a:solidFill>
                  <a:schemeClr val="bg1"/>
                </a:solidFill>
                <a:latin typeface="source-serif-pro"/>
              </a:rPr>
              <a:t>τ</a:t>
            </a:r>
            <a:r>
              <a:rPr lang="en-US" sz="1200" dirty="0">
                <a:solidFill>
                  <a:schemeClr val="bg1"/>
                </a:solidFill>
                <a:latin typeface="source-serif-pro"/>
              </a:rPr>
              <a:t> is a learnable scalar, non-shared across heads and layers. </a:t>
            </a:r>
            <a:r>
              <a:rPr lang="en-US" sz="1200" i="1" dirty="0">
                <a:solidFill>
                  <a:schemeClr val="bg1"/>
                </a:solidFill>
                <a:latin typeface="source-serif-pro"/>
              </a:rPr>
              <a:t>τ</a:t>
            </a:r>
            <a:r>
              <a:rPr lang="en-US" sz="1200" dirty="0">
                <a:solidFill>
                  <a:schemeClr val="bg1"/>
                </a:solidFill>
                <a:latin typeface="source-serif-pro"/>
              </a:rPr>
              <a:t> is set larger than 0.01.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07975" y="4762063"/>
            <a:ext cx="25222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ource-serif-pro"/>
              </a:rPr>
              <a:t>When transferring across different window sizes, the learnt relative position bias matrix in pre-training is used to initialize the bias matrix of a different size in fine-tuning by bi-cubic interpolation.</a:t>
            </a:r>
            <a:endParaRPr lang="en-US" sz="1200" i="0" dirty="0">
              <a:solidFill>
                <a:schemeClr val="bg1"/>
              </a:solidFill>
              <a:effectLst/>
              <a:latin typeface="source-serif-pro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868198" y="6540225"/>
            <a:ext cx="35989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https://habr.com/ru/companies/otus/articles/743972/</a:t>
            </a:r>
          </a:p>
        </p:txBody>
      </p:sp>
    </p:spTree>
    <p:extLst>
      <p:ext uri="{BB962C8B-B14F-4D97-AF65-F5344CB8AC3E}">
        <p14:creationId xmlns:p14="http://schemas.microsoft.com/office/powerpoint/2010/main" val="220477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3"/>
            <a:ext cx="11377586" cy="1153178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SWIN 2 </a:t>
            </a:r>
            <a:r>
              <a:rPr lang="en-US" sz="4800" b="1" dirty="0" smtClean="0">
                <a:solidFill>
                  <a:schemeClr val="bg1"/>
                </a:solidFill>
              </a:rPr>
              <a:t>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115153" y="6494031"/>
            <a:ext cx="10415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https://sh-tsang.medium.com/review-swin-transformer-v2-scaling-up-capacity-and-resolution-401c28b02df8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07975" y="944881"/>
            <a:ext cx="1102768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log-spaced </a:t>
            </a:r>
            <a:r>
              <a:rPr lang="en-US" dirty="0">
                <a:solidFill>
                  <a:schemeClr val="bg1"/>
                </a:solidFill>
              </a:rPr>
              <a:t>continuous position </a:t>
            </a:r>
            <a:r>
              <a:rPr lang="en-US" dirty="0" smtClean="0">
                <a:solidFill>
                  <a:schemeClr val="bg1"/>
                </a:solidFill>
              </a:rPr>
              <a:t>bias</a:t>
            </a:r>
            <a:r>
              <a:rPr lang="ru-RU" dirty="0" smtClean="0">
                <a:solidFill>
                  <a:schemeClr val="bg1"/>
                </a:solidFill>
              </a:rPr>
              <a:t> – позволяет эффективно использовать </a:t>
            </a:r>
            <a:r>
              <a:rPr lang="ru-RU" dirty="0" err="1" smtClean="0">
                <a:solidFill>
                  <a:schemeClr val="bg1"/>
                </a:solidFill>
              </a:rPr>
              <a:t>предобучение</a:t>
            </a:r>
            <a:r>
              <a:rPr lang="ru-RU" dirty="0" smtClean="0">
                <a:solidFill>
                  <a:schemeClr val="bg1"/>
                </a:solidFill>
              </a:rPr>
              <a:t> на низком разрешении (</a:t>
            </a:r>
            <a:r>
              <a:rPr lang="ru-RU" dirty="0" err="1" smtClean="0">
                <a:solidFill>
                  <a:schemeClr val="bg1"/>
                </a:solidFill>
              </a:rPr>
              <a:t>дообучение</a:t>
            </a:r>
            <a:r>
              <a:rPr lang="ru-RU" dirty="0" smtClean="0">
                <a:solidFill>
                  <a:schemeClr val="bg1"/>
                </a:solidFill>
              </a:rPr>
              <a:t> на высоком разрешении).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Размеры изображений для предварительного обучения и точной настройки (последующего обучения) сильно отличаются. В настоящее время широко практикуется наивное изменение размеров с помощью бикубической интерполяции.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 smtClean="0"/>
              <a:t>В(\</a:t>
            </a:r>
            <a:r>
              <a:rPr lang="en-US" dirty="0" err="1" smtClean="0"/>
              <a:t>inc</a:t>
            </a:r>
            <a:r>
              <a:rPr lang="en-US" dirty="0" smtClean="0"/>
              <a:t> x, \</a:t>
            </a:r>
            <a:r>
              <a:rPr lang="en-US" dirty="0" err="1" smtClean="0"/>
              <a:t>inc</a:t>
            </a:r>
            <a:r>
              <a:rPr lang="en-US" dirty="0" smtClean="0"/>
              <a:t> y</a:t>
            </a:r>
            <a:r>
              <a:rPr lang="ru-RU" dirty="0" smtClean="0"/>
              <a:t>)</a:t>
            </a:r>
            <a:r>
              <a:rPr lang="en-US" dirty="0" smtClean="0"/>
              <a:t> = G(</a:t>
            </a:r>
            <a:r>
              <a:rPr lang="ru-RU" dirty="0" smtClean="0"/>
              <a:t>\</a:t>
            </a:r>
            <a:r>
              <a:rPr lang="en-US" dirty="0" err="1"/>
              <a:t>inc</a:t>
            </a:r>
            <a:r>
              <a:rPr lang="en-US" dirty="0"/>
              <a:t> x, \</a:t>
            </a:r>
            <a:r>
              <a:rPr lang="en-US" dirty="0" err="1"/>
              <a:t>inc</a:t>
            </a:r>
            <a:r>
              <a:rPr lang="en-US" dirty="0"/>
              <a:t> y</a:t>
            </a:r>
            <a:r>
              <a:rPr lang="en-US" dirty="0" smtClean="0"/>
              <a:t>) where</a:t>
            </a:r>
            <a:r>
              <a:rPr lang="en-US" dirty="0"/>
              <a:t> </a:t>
            </a:r>
            <a:r>
              <a:rPr lang="en-US" b="1" i="1" dirty="0"/>
              <a:t>G</a:t>
            </a:r>
            <a:r>
              <a:rPr lang="en-US" dirty="0"/>
              <a:t> is a </a:t>
            </a:r>
            <a:r>
              <a:rPr lang="en-US" b="1" dirty="0"/>
              <a:t>small network</a:t>
            </a:r>
            <a:r>
              <a:rPr lang="en-US" dirty="0"/>
              <a:t>, e.g., </a:t>
            </a:r>
            <a:r>
              <a:rPr lang="en-US" b="1" dirty="0"/>
              <a:t>a 2-layer MLP</a:t>
            </a:r>
            <a:r>
              <a:rPr lang="en-US" dirty="0"/>
              <a:t> with a </a:t>
            </a:r>
            <a:r>
              <a:rPr lang="en-US" u="sng" dirty="0" err="1">
                <a:hlinkClick r:id="rId2"/>
              </a:rPr>
              <a:t>ReLU</a:t>
            </a:r>
            <a:r>
              <a:rPr lang="en-US" dirty="0"/>
              <a:t> activation in between by default. (It is the “MLP” in the figure of </a:t>
            </a:r>
            <a:r>
              <a:rPr lang="en-US" dirty="0" err="1"/>
              <a:t>Swin</a:t>
            </a:r>
            <a:r>
              <a:rPr lang="en-US" dirty="0"/>
              <a:t> V2 block.)</a:t>
            </a:r>
          </a:p>
          <a:p>
            <a:r>
              <a:rPr lang="en-US" dirty="0"/>
              <a:t>The </a:t>
            </a:r>
            <a:r>
              <a:rPr lang="en-US" b="1" dirty="0"/>
              <a:t>meta network </a:t>
            </a:r>
            <a:r>
              <a:rPr lang="en-US" b="1" i="1" dirty="0"/>
              <a:t>G</a:t>
            </a:r>
            <a:r>
              <a:rPr lang="en-US" b="1" dirty="0"/>
              <a:t> generates bias values for arbitrary relative coordinates</a:t>
            </a:r>
            <a:r>
              <a:rPr lang="en-US" dirty="0"/>
              <a:t>, and thus can be </a:t>
            </a:r>
            <a:r>
              <a:rPr lang="en-US" b="1" dirty="0"/>
              <a:t>naturally transferred to fine-tuning tasks with arbitrarily varying window sizes.</a:t>
            </a:r>
            <a:endParaRPr lang="en-US" dirty="0"/>
          </a:p>
          <a:p>
            <a:r>
              <a:rPr lang="en-US" b="1" dirty="0"/>
              <a:t>In inference</a:t>
            </a:r>
            <a:r>
              <a:rPr lang="en-US" dirty="0"/>
              <a:t>, the bias values at each relative position</a:t>
            </a:r>
            <a:r>
              <a:rPr lang="en-US" b="1" dirty="0"/>
              <a:t> can be pre-computed</a:t>
            </a:r>
            <a:r>
              <a:rPr lang="en-US" dirty="0"/>
              <a:t> and stored as model parameters.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log-spaced coordinates - </a:t>
            </a:r>
            <a:r>
              <a:rPr lang="ru-RU" dirty="0" smtClean="0">
                <a:solidFill>
                  <a:schemeClr val="bg1"/>
                </a:solidFill>
              </a:rPr>
              <a:t>логарифмически </a:t>
            </a:r>
            <a:r>
              <a:rPr lang="ru-RU" dirty="0">
                <a:solidFill>
                  <a:schemeClr val="bg1"/>
                </a:solidFill>
              </a:rPr>
              <a:t>разнесенные </a:t>
            </a:r>
            <a:r>
              <a:rPr lang="ru-RU" dirty="0" err="1">
                <a:solidFill>
                  <a:schemeClr val="bg1"/>
                </a:solidFill>
              </a:rPr>
              <a:t>координатыперед</a:t>
            </a:r>
            <a:r>
              <a:rPr lang="ru-RU" dirty="0">
                <a:solidFill>
                  <a:schemeClr val="bg1"/>
                </a:solidFill>
              </a:rPr>
              <a:t> подачей в сеть изображения сначала преобразуются в эту новую систему координат. Новая система координат значительно сократила разрыв между предварительным обучением и точной настройкой расхождения в размерах изображений</a:t>
            </a:r>
            <a:endParaRPr lang="ru-RU" dirty="0" smtClean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self-supervised </a:t>
            </a:r>
            <a:r>
              <a:rPr lang="en-US" dirty="0" err="1">
                <a:solidFill>
                  <a:schemeClr val="bg1"/>
                </a:solidFill>
              </a:rPr>
              <a:t>pretraining</a:t>
            </a:r>
            <a:r>
              <a:rPr lang="en-US" dirty="0">
                <a:solidFill>
                  <a:schemeClr val="bg1"/>
                </a:solidFill>
              </a:rPr>
              <a:t> method, </a:t>
            </a:r>
            <a:r>
              <a:rPr lang="en-US" dirty="0" err="1" smtClean="0">
                <a:solidFill>
                  <a:schemeClr val="bg1"/>
                </a:solidFill>
              </a:rPr>
              <a:t>SimMIM</a:t>
            </a:r>
            <a:r>
              <a:rPr lang="ru-RU" dirty="0" smtClean="0">
                <a:solidFill>
                  <a:schemeClr val="bg1"/>
                </a:solidFill>
              </a:rPr>
              <a:t> – метод </a:t>
            </a:r>
            <a:r>
              <a:rPr lang="ru-RU" dirty="0" err="1" smtClean="0">
                <a:solidFill>
                  <a:schemeClr val="bg1"/>
                </a:solidFill>
              </a:rPr>
              <a:t>предобучения</a:t>
            </a:r>
            <a:endParaRPr lang="ru-RU" dirty="0" smtClean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AutoShape 4" descr="\Omega(MSA) = 4hwC^2 + 2(hw)^2C,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\Omega(MSA) = 4hwC^2 + 2(hw)^2C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6" name="Picture 2" descr="https://miro.medium.com/v2/resize:fit:875/1*wpY8Zy87pl-sVkP7f5Rir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625482"/>
            <a:ext cx="7975513" cy="1868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miro.medium.com/v2/resize:fit:316/1*UuFOHLQZkjxHWFz_w5HJI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5240668"/>
            <a:ext cx="240982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04775" y="597636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424"/>
                </a:solidFill>
                <a:latin typeface="source-serif-pro"/>
              </a:rPr>
              <a:t>where </a:t>
            </a:r>
            <a:r>
              <a:rPr lang="en-US" b="1" dirty="0" err="1">
                <a:solidFill>
                  <a:srgbClr val="242424"/>
                </a:solidFill>
                <a:latin typeface="source-serif-pro"/>
              </a:rPr>
              <a:t>Δ</a:t>
            </a:r>
            <a:r>
              <a:rPr lang="en-US" b="1" i="1" dirty="0" err="1">
                <a:solidFill>
                  <a:srgbClr val="242424"/>
                </a:solidFill>
                <a:latin typeface="source-serif-pro"/>
              </a:rPr>
              <a:t>x</a:t>
            </a:r>
            <a:r>
              <a:rPr lang="en-US" b="1" dirty="0">
                <a:solidFill>
                  <a:srgbClr val="242424"/>
                </a:solidFill>
                <a:latin typeface="source-serif-pro"/>
              </a:rPr>
              <a:t>, </a:t>
            </a:r>
            <a:r>
              <a:rPr lang="en-US" b="1" dirty="0" err="1">
                <a:solidFill>
                  <a:srgbClr val="242424"/>
                </a:solidFill>
                <a:latin typeface="source-serif-pro"/>
              </a:rPr>
              <a:t>Δ</a:t>
            </a:r>
            <a:r>
              <a:rPr lang="en-US" b="1" i="1" dirty="0" err="1">
                <a:solidFill>
                  <a:srgbClr val="242424"/>
                </a:solidFill>
                <a:latin typeface="source-serif-pro"/>
              </a:rPr>
              <a:t>y</a:t>
            </a:r>
            <a:r>
              <a:rPr lang="en-US" b="1" i="1" dirty="0">
                <a:solidFill>
                  <a:srgbClr val="242424"/>
                </a:solidFill>
                <a:latin typeface="source-serif-pro"/>
              </a:rPr>
              <a:t> </a:t>
            </a:r>
            <a:r>
              <a:rPr lang="en-US" dirty="0">
                <a:solidFill>
                  <a:srgbClr val="242424"/>
                </a:solidFill>
                <a:latin typeface="source-serif-pro"/>
              </a:rPr>
              <a:t>and </a:t>
            </a:r>
            <a:r>
              <a:rPr lang="en-US" b="1" dirty="0">
                <a:solidFill>
                  <a:srgbClr val="242424"/>
                </a:solidFill>
                <a:latin typeface="source-serif-pro"/>
              </a:rPr>
              <a:t>^</a:t>
            </a:r>
            <a:r>
              <a:rPr lang="en-US" b="1" dirty="0" err="1">
                <a:solidFill>
                  <a:srgbClr val="242424"/>
                </a:solidFill>
                <a:latin typeface="source-serif-pro"/>
              </a:rPr>
              <a:t>Δ</a:t>
            </a:r>
            <a:r>
              <a:rPr lang="en-US" b="1" i="1" dirty="0" err="1">
                <a:solidFill>
                  <a:srgbClr val="242424"/>
                </a:solidFill>
                <a:latin typeface="source-serif-pro"/>
              </a:rPr>
              <a:t>x</a:t>
            </a:r>
            <a:r>
              <a:rPr lang="en-US" b="1" dirty="0">
                <a:solidFill>
                  <a:srgbClr val="242424"/>
                </a:solidFill>
                <a:latin typeface="source-serif-pro"/>
              </a:rPr>
              <a:t>, ^</a:t>
            </a:r>
            <a:r>
              <a:rPr lang="en-US" b="1" dirty="0" err="1">
                <a:solidFill>
                  <a:srgbClr val="242424"/>
                </a:solidFill>
                <a:latin typeface="source-serif-pro"/>
              </a:rPr>
              <a:t>Δ</a:t>
            </a:r>
            <a:r>
              <a:rPr lang="en-US" b="1" i="1" dirty="0" err="1">
                <a:solidFill>
                  <a:srgbClr val="242424"/>
                </a:solidFill>
                <a:latin typeface="source-serif-pro"/>
              </a:rPr>
              <a:t>y</a:t>
            </a:r>
            <a:r>
              <a:rPr lang="en-US" b="1" dirty="0">
                <a:solidFill>
                  <a:srgbClr val="242424"/>
                </a:solidFill>
                <a:latin typeface="source-serif-pro"/>
              </a:rPr>
              <a:t> </a:t>
            </a:r>
            <a:r>
              <a:rPr lang="en-US" dirty="0">
                <a:solidFill>
                  <a:srgbClr val="242424"/>
                </a:solidFill>
                <a:latin typeface="source-serif-pro"/>
              </a:rPr>
              <a:t>are the </a:t>
            </a:r>
            <a:r>
              <a:rPr lang="en-US" b="1" dirty="0">
                <a:solidFill>
                  <a:srgbClr val="242424"/>
                </a:solidFill>
                <a:latin typeface="source-serif-pro"/>
              </a:rPr>
              <a:t>linear</a:t>
            </a:r>
            <a:r>
              <a:rPr lang="en-US" dirty="0">
                <a:solidFill>
                  <a:srgbClr val="242424"/>
                </a:solidFill>
                <a:latin typeface="source-serif-pro"/>
              </a:rPr>
              <a:t>-scaled and </a:t>
            </a:r>
            <a:r>
              <a:rPr lang="en-US" b="1" dirty="0">
                <a:solidFill>
                  <a:srgbClr val="242424"/>
                </a:solidFill>
                <a:latin typeface="source-serif-pro"/>
              </a:rPr>
              <a:t>log</a:t>
            </a:r>
            <a:r>
              <a:rPr lang="en-US" dirty="0">
                <a:solidFill>
                  <a:srgbClr val="242424"/>
                </a:solidFill>
                <a:latin typeface="source-serif-pro"/>
              </a:rPr>
              <a:t>-spaced coordinates, respectively.</a:t>
            </a: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</p:txBody>
      </p:sp>
    </p:spTree>
    <p:extLst>
      <p:ext uri="{BB962C8B-B14F-4D97-AF65-F5344CB8AC3E}">
        <p14:creationId xmlns:p14="http://schemas.microsoft.com/office/powerpoint/2010/main" val="350768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3"/>
            <a:ext cx="11377586" cy="1153178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SWIN 2 </a:t>
            </a:r>
            <a:r>
              <a:rPr lang="en-US" sz="4800" b="1" dirty="0" smtClean="0">
                <a:solidFill>
                  <a:schemeClr val="bg1"/>
                </a:solidFill>
              </a:rPr>
              <a:t>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115153" y="6494031"/>
            <a:ext cx="10557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https://sh-tsang.medium.com/review-simmim-a-simple-framework-for-masked-image-modeling-77ffca681589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AutoShape 4" descr="\Omega(MSA) = 4hwC^2 + 2(hw)^2C,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\Omega(MSA) = 4hwC^2 + 2(hw)^2C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6" name="Picture 2" descr="https://miro.medium.com/v2/resize:fit:875/1*wpY8Zy87pl-sVkP7f5Rir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625482"/>
            <a:ext cx="7975513" cy="1868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miro.medium.com/v2/resize:fit:664/1*oOzPLX_4dpsDohnG7blN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303" y="1859665"/>
            <a:ext cx="5057775" cy="250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548640" y="1160714"/>
            <a:ext cx="73761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u="sng" dirty="0" smtClean="0">
                <a:solidFill>
                  <a:schemeClr val="bg1"/>
                </a:solidFill>
                <a:latin typeface="source-serif-pro"/>
              </a:rPr>
              <a:t>Self-supervised </a:t>
            </a:r>
            <a:r>
              <a:rPr lang="en-US" b="1" i="1" u="sng" dirty="0" err="1" smtClean="0">
                <a:solidFill>
                  <a:schemeClr val="bg1"/>
                </a:solidFill>
                <a:latin typeface="source-serif-pro"/>
              </a:rPr>
              <a:t>prtraining</a:t>
            </a:r>
            <a:endParaRPr lang="en-US" b="1" i="1" u="sng" dirty="0" smtClean="0">
              <a:solidFill>
                <a:schemeClr val="bg1"/>
              </a:solidFill>
              <a:latin typeface="source-serif-pro"/>
            </a:endParaRPr>
          </a:p>
          <a:p>
            <a:r>
              <a:rPr lang="en-US" b="1" i="1" u="sng" dirty="0" err="1" smtClean="0">
                <a:solidFill>
                  <a:schemeClr val="bg1"/>
                </a:solidFill>
                <a:latin typeface="source-serif-pro"/>
              </a:rPr>
              <a:t>SimMIM</a:t>
            </a:r>
            <a:r>
              <a:rPr lang="en-US" b="1" i="1" u="sng" dirty="0">
                <a:solidFill>
                  <a:schemeClr val="bg1"/>
                </a:solidFill>
                <a:latin typeface="source-serif-pro"/>
              </a:rPr>
              <a:t>: A Simple Framework for Masked Image Modeling</a:t>
            </a:r>
            <a:r>
              <a:rPr lang="en-US" i="1" dirty="0">
                <a:solidFill>
                  <a:schemeClr val="bg1"/>
                </a:solidFill>
                <a:latin typeface="source-serif-pro"/>
              </a:rPr>
              <a:t>,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07975" y="1958041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source-serif-pro"/>
              </a:rPr>
              <a:t>Random masking</a:t>
            </a:r>
            <a:r>
              <a:rPr lang="en-US" dirty="0">
                <a:solidFill>
                  <a:schemeClr val="bg1"/>
                </a:solidFill>
                <a:latin typeface="source-serif-pro"/>
              </a:rPr>
              <a:t> of the input image with a moderately large masked patch size (e.g., 32) makes a powerful pre-text task.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source-serif-pro"/>
              </a:rPr>
              <a:t>Predicting RGB values of raw pixels by direct regression</a:t>
            </a:r>
            <a:r>
              <a:rPr lang="en-US" dirty="0">
                <a:solidFill>
                  <a:schemeClr val="bg1"/>
                </a:solidFill>
                <a:latin typeface="source-serif-pro"/>
              </a:rPr>
              <a:t> performs no worse than the patch classification approaches with complex designs.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source-serif-pro"/>
              </a:rPr>
              <a:t>The prediction head can be as light as a linear layer</a:t>
            </a:r>
            <a:r>
              <a:rPr lang="en-US" dirty="0">
                <a:solidFill>
                  <a:schemeClr val="bg1"/>
                </a:solidFill>
                <a:latin typeface="source-serif-pro"/>
              </a:rPr>
              <a:t>, with no worse performance than heavier ones.</a:t>
            </a:r>
            <a:endParaRPr lang="en-US" b="0" i="0" dirty="0">
              <a:solidFill>
                <a:schemeClr val="bg1"/>
              </a:solidFill>
              <a:effectLst/>
              <a:latin typeface="source-serif-pro"/>
            </a:endParaRPr>
          </a:p>
        </p:txBody>
      </p:sp>
    </p:spTree>
    <p:extLst>
      <p:ext uri="{BB962C8B-B14F-4D97-AF65-F5344CB8AC3E}">
        <p14:creationId xmlns:p14="http://schemas.microsoft.com/office/powerpoint/2010/main" val="7103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3"/>
            <a:ext cx="11377586" cy="1153178"/>
          </a:xfrm>
        </p:spPr>
        <p:txBody>
          <a:bodyPr>
            <a:normAutofit/>
          </a:bodyPr>
          <a:lstStyle/>
          <a:p>
            <a:pPr algn="ctr"/>
            <a:r>
              <a:rPr lang="en-US" sz="4800" b="1" i="1" dirty="0" err="1">
                <a:solidFill>
                  <a:schemeClr val="bg1"/>
                </a:solidFill>
              </a:rPr>
              <a:t>DeiT</a:t>
            </a:r>
            <a:r>
              <a:rPr lang="en-US" sz="4800" b="1" dirty="0" smtClean="0">
                <a:solidFill>
                  <a:schemeClr val="bg1"/>
                </a:solidFill>
              </a:rPr>
              <a:t> </a:t>
            </a:r>
            <a:r>
              <a:rPr lang="en-US" sz="4800" b="1" dirty="0" smtClean="0">
                <a:solidFill>
                  <a:schemeClr val="bg1"/>
                </a:solidFill>
              </a:rPr>
              <a:t>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115153" y="6494031"/>
            <a:ext cx="8788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https://sh-tsang.medium.com/review-deit-data-efficient-image-transformer-b5b6ee5357d0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AutoShape 4" descr="\Omega(MSA) = 4hwC^2 + 2(hw)^2C,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\Omega(MSA) = 4hwC^2 + 2(hw)^2C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548639" y="1160714"/>
            <a:ext cx="10078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Training Data-Efficient Image Transformers &amp; Distillation Through Attention, </a:t>
            </a:r>
            <a:r>
              <a:rPr lang="en-US" b="1" i="1" dirty="0" err="1">
                <a:solidFill>
                  <a:schemeClr val="bg1"/>
                </a:solidFill>
              </a:rPr>
              <a:t>DeiT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07975" y="1538609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•	идея дистилляции в том, чтобы кроме </a:t>
            </a:r>
            <a:r>
              <a:rPr lang="ru-RU" dirty="0" err="1"/>
              <a:t>ground_truth</a:t>
            </a:r>
            <a:r>
              <a:rPr lang="ru-RU" dirty="0"/>
              <a:t> меток подавать еще предсказания модели (учителя), хорошо обученной на рассматриваемом наборе данных.</a:t>
            </a:r>
          </a:p>
          <a:p>
            <a:r>
              <a:rPr lang="ru-RU" dirty="0"/>
              <a:t>Если в функцию потерь подаются вероятности (или </a:t>
            </a:r>
            <a:r>
              <a:rPr lang="ru-RU" dirty="0" err="1"/>
              <a:t>логиты</a:t>
            </a:r>
            <a:r>
              <a:rPr lang="ru-RU" dirty="0"/>
              <a:t>) то мы имеем дело с </a:t>
            </a:r>
            <a:r>
              <a:rPr lang="ru-RU" dirty="0" err="1"/>
              <a:t>soft-distillation</a:t>
            </a:r>
            <a:r>
              <a:rPr lang="ru-RU" dirty="0"/>
              <a:t>:</a:t>
            </a:r>
          </a:p>
          <a:p>
            <a:r>
              <a:rPr lang="ru-RU" dirty="0"/>
              <a:t>\</a:t>
            </a:r>
            <a:r>
              <a:rPr lang="ru-RU" dirty="0" err="1"/>
              <a:t>mathcal</a:t>
            </a:r>
            <a:r>
              <a:rPr lang="ru-RU" dirty="0"/>
              <a:t>{L} = (1 - \</a:t>
            </a:r>
            <a:r>
              <a:rPr lang="ru-RU" dirty="0" err="1"/>
              <a:t>lambda</a:t>
            </a:r>
            <a:r>
              <a:rPr lang="ru-RU" dirty="0"/>
              <a:t>) \</a:t>
            </a:r>
            <a:r>
              <a:rPr lang="ru-RU" dirty="0" err="1"/>
              <a:t>mathcal</a:t>
            </a:r>
            <a:r>
              <a:rPr lang="ru-RU" dirty="0"/>
              <a:t>{L}_{CE} (y_{</a:t>
            </a:r>
            <a:r>
              <a:rPr lang="ru-RU" dirty="0" err="1"/>
              <a:t>pred</a:t>
            </a:r>
            <a:r>
              <a:rPr lang="ru-RU" dirty="0"/>
              <a:t>},y_{</a:t>
            </a:r>
            <a:r>
              <a:rPr lang="ru-RU" dirty="0" err="1"/>
              <a:t>true</a:t>
            </a:r>
            <a:r>
              <a:rPr lang="ru-RU" dirty="0"/>
              <a:t>} ) + \</a:t>
            </a:r>
            <a:r>
              <a:rPr lang="ru-RU" dirty="0" err="1"/>
              <a:t>lambda</a:t>
            </a:r>
            <a:r>
              <a:rPr lang="ru-RU" dirty="0"/>
              <a:t> \</a:t>
            </a:r>
            <a:r>
              <a:rPr lang="ru-RU" dirty="0" err="1"/>
              <a:t>tau</a:t>
            </a:r>
            <a:r>
              <a:rPr lang="ru-RU" dirty="0"/>
              <a:t>^{2} D_{KL} (y_{</a:t>
            </a:r>
            <a:r>
              <a:rPr lang="ru-RU" dirty="0" err="1"/>
              <a:t>pred</a:t>
            </a:r>
            <a:r>
              <a:rPr lang="ru-RU" dirty="0"/>
              <a:t>} / \</a:t>
            </a:r>
            <a:r>
              <a:rPr lang="ru-RU" dirty="0" err="1"/>
              <a:t>tau</a:t>
            </a:r>
            <a:r>
              <a:rPr lang="ru-RU" dirty="0"/>
              <a:t>, y_{</a:t>
            </a:r>
            <a:r>
              <a:rPr lang="ru-RU" dirty="0" err="1"/>
              <a:t>teacher</a:t>
            </a:r>
            <a:r>
              <a:rPr lang="ru-RU" dirty="0"/>
              <a:t>} / \</a:t>
            </a:r>
            <a:r>
              <a:rPr lang="ru-RU" dirty="0" err="1"/>
              <a:t>tau</a:t>
            </a:r>
            <a:r>
              <a:rPr lang="ru-RU" dirty="0"/>
              <a:t>) </a:t>
            </a:r>
          </a:p>
          <a:p>
            <a:r>
              <a:rPr lang="ru-RU" dirty="0"/>
              <a:t>Здесь \</a:t>
            </a:r>
            <a:r>
              <a:rPr lang="ru-RU" dirty="0" err="1"/>
              <a:t>lambda</a:t>
            </a:r>
            <a:r>
              <a:rPr lang="ru-RU" dirty="0"/>
              <a:t> определяет вес </a:t>
            </a:r>
            <a:r>
              <a:rPr lang="ru-RU" dirty="0" err="1"/>
              <a:t>лосса</a:t>
            </a:r>
            <a:r>
              <a:rPr lang="ru-RU" dirty="0"/>
              <a:t> учителя (D_{KL} (:, :) - дивергенции </a:t>
            </a:r>
            <a:r>
              <a:rPr lang="ru-RU" dirty="0" err="1"/>
              <a:t>Кульбака-Лейблера</a:t>
            </a:r>
            <a:r>
              <a:rPr lang="ru-RU" dirty="0"/>
              <a:t>) по сравнению с </a:t>
            </a:r>
            <a:r>
              <a:rPr lang="ru-RU" dirty="0" err="1"/>
              <a:t>кроссэнтропией</a:t>
            </a:r>
            <a:r>
              <a:rPr lang="ru-RU" dirty="0"/>
              <a:t> между предсказанием и истинной меткой, а температура \</a:t>
            </a:r>
            <a:r>
              <a:rPr lang="ru-RU" dirty="0" err="1"/>
              <a:t>tau</a:t>
            </a:r>
            <a:r>
              <a:rPr lang="ru-RU" dirty="0"/>
              <a:t> - регулирует уверенность моделей в предсказании.</a:t>
            </a:r>
          </a:p>
          <a:p>
            <a:r>
              <a:rPr lang="ru-RU" dirty="0"/>
              <a:t>Если же подается предсказанный учителем класс (он может быть и ошибочным), то это </a:t>
            </a:r>
            <a:r>
              <a:rPr lang="ru-RU" dirty="0" err="1"/>
              <a:t>hard-distillation</a:t>
            </a:r>
            <a:r>
              <a:rPr lang="ru-RU" dirty="0"/>
              <a:t>.</a:t>
            </a:r>
          </a:p>
          <a:p>
            <a:r>
              <a:rPr lang="ru-RU" dirty="0"/>
              <a:t>\</a:t>
            </a:r>
            <a:r>
              <a:rPr lang="ru-RU" dirty="0" err="1"/>
              <a:t>mathcal</a:t>
            </a:r>
            <a:r>
              <a:rPr lang="ru-RU" dirty="0"/>
              <a:t>{L} = \</a:t>
            </a:r>
            <a:r>
              <a:rPr lang="ru-RU" dirty="0" err="1"/>
              <a:t>frac</a:t>
            </a:r>
            <a:r>
              <a:rPr lang="ru-RU" dirty="0"/>
              <a:t>{1}{2}\</a:t>
            </a:r>
            <a:r>
              <a:rPr lang="ru-RU" dirty="0" err="1"/>
              <a:t>mathcal</a:t>
            </a:r>
            <a:r>
              <a:rPr lang="ru-RU" dirty="0"/>
              <a:t>{L}_{CE} (y_{</a:t>
            </a:r>
            <a:r>
              <a:rPr lang="ru-RU" dirty="0" err="1"/>
              <a:t>pred</a:t>
            </a:r>
            <a:r>
              <a:rPr lang="ru-RU" dirty="0"/>
              <a:t>}, y_{</a:t>
            </a:r>
            <a:r>
              <a:rPr lang="ru-RU" dirty="0" err="1"/>
              <a:t>true</a:t>
            </a:r>
            <a:r>
              <a:rPr lang="ru-RU" dirty="0"/>
              <a:t>}) + \</a:t>
            </a:r>
            <a:r>
              <a:rPr lang="ru-RU" dirty="0" err="1"/>
              <a:t>frac</a:t>
            </a:r>
            <a:r>
              <a:rPr lang="ru-RU" dirty="0"/>
              <a:t>{1}{2} \</a:t>
            </a:r>
            <a:r>
              <a:rPr lang="ru-RU" dirty="0" err="1"/>
              <a:t>mathcal</a:t>
            </a:r>
            <a:r>
              <a:rPr lang="ru-RU" dirty="0"/>
              <a:t>{L}_{CE} (y_{</a:t>
            </a:r>
            <a:r>
              <a:rPr lang="ru-RU" dirty="0" err="1"/>
              <a:t>pred</a:t>
            </a:r>
            <a:r>
              <a:rPr lang="ru-RU" dirty="0"/>
              <a:t>}, y_{</a:t>
            </a:r>
            <a:r>
              <a:rPr lang="ru-RU" dirty="0" err="1"/>
              <a:t>teacher</a:t>
            </a:r>
            <a:r>
              <a:rPr lang="ru-RU" dirty="0"/>
              <a:t>})</a:t>
            </a:r>
          </a:p>
          <a:p>
            <a:r>
              <a:rPr lang="ru-RU" dirty="0"/>
              <a:t>Что занятно (и мне непонятно), второй способ сработал лучше.</a:t>
            </a:r>
          </a:p>
        </p:txBody>
      </p:sp>
      <p:pic>
        <p:nvPicPr>
          <p:cNvPr id="4098" name="Picture 2" descr="https://miro.medium.com/v2/resize:fit:389/1*GBYRct_v0KV-UAfVVcBWU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837" y="3102911"/>
            <a:ext cx="2962275" cy="62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60375" y="409853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242424"/>
                </a:solidFill>
                <a:latin typeface="source-serif-pro"/>
              </a:rPr>
              <a:t>τ</a:t>
            </a:r>
            <a:r>
              <a:rPr lang="en-US" dirty="0">
                <a:solidFill>
                  <a:srgbClr val="242424"/>
                </a:solidFill>
                <a:latin typeface="source-serif-pro"/>
              </a:rPr>
              <a:t> is </a:t>
            </a:r>
            <a:r>
              <a:rPr lang="en-US" b="1" dirty="0">
                <a:solidFill>
                  <a:srgbClr val="242424"/>
                </a:solidFill>
                <a:latin typeface="source-serif-pro"/>
              </a:rPr>
              <a:t>temperature</a:t>
            </a:r>
            <a:r>
              <a:rPr lang="en-US" dirty="0">
                <a:solidFill>
                  <a:srgbClr val="242424"/>
                </a:solidFill>
                <a:latin typeface="source-serif-pro"/>
              </a:rPr>
              <a:t> (</a:t>
            </a:r>
            <a:r>
              <a:rPr lang="en-US" u="sng" dirty="0">
                <a:solidFill>
                  <a:srgbClr val="242424"/>
                </a:solidFill>
                <a:latin typeface="source-serif-pro"/>
                <a:hlinkClick r:id="rId4"/>
              </a:rPr>
              <a:t>Distillation</a:t>
            </a:r>
            <a:r>
              <a:rPr lang="en-US" dirty="0">
                <a:solidFill>
                  <a:srgbClr val="242424"/>
                </a:solidFill>
                <a:latin typeface="source-serif-pro"/>
              </a:rPr>
              <a:t>) and </a:t>
            </a:r>
            <a:r>
              <a:rPr lang="en-US" b="1" i="1" dirty="0">
                <a:solidFill>
                  <a:srgbClr val="242424"/>
                </a:solidFill>
                <a:latin typeface="source-serif-pro"/>
              </a:rPr>
              <a:t>λ</a:t>
            </a:r>
            <a:r>
              <a:rPr lang="en-US" dirty="0">
                <a:solidFill>
                  <a:srgbClr val="242424"/>
                </a:solidFill>
                <a:latin typeface="source-serif-pro"/>
              </a:rPr>
              <a:t> is coefficient balancing KL divergence and cross entropy loss.</a:t>
            </a: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</p:txBody>
      </p:sp>
      <p:pic>
        <p:nvPicPr>
          <p:cNvPr id="4100" name="Picture 4" descr="https://miro.medium.com/v2/resize:fit:414/1*F-gCWtXEMsUlA10HSeQoS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456" y="2353497"/>
            <a:ext cx="3152775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307975" y="4879028"/>
            <a:ext cx="5625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42424"/>
                </a:solidFill>
                <a:latin typeface="source-serif-pro"/>
              </a:rPr>
              <a:t>Hard decision of the teacher </a:t>
            </a:r>
            <a:r>
              <a:rPr lang="en-US" dirty="0">
                <a:solidFill>
                  <a:srgbClr val="242424"/>
                </a:solidFill>
                <a:latin typeface="source-serif-pro"/>
              </a:rPr>
              <a:t>is used as </a:t>
            </a:r>
            <a:r>
              <a:rPr lang="en-US" b="1" dirty="0">
                <a:solidFill>
                  <a:srgbClr val="242424"/>
                </a:solidFill>
                <a:latin typeface="source-serif-pro"/>
              </a:rPr>
              <a:t>true label</a:t>
            </a:r>
            <a:r>
              <a:rPr lang="en-US" dirty="0">
                <a:solidFill>
                  <a:srgbClr val="242424"/>
                </a:solidFill>
                <a:latin typeface="source-serif-pro"/>
              </a:rPr>
              <a:t>:</a:t>
            </a: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</p:txBody>
      </p:sp>
      <p:sp>
        <p:nvSpPr>
          <p:cNvPr id="13" name="AutoShape 6" descr="\mathcal{L} = (1 - \lambda) \mathcal{L}_{CE} (y_{pred},y_{true} ) + \lambda \tau^{2} D_{KL} (y_{pred} / \tau, y_{teacher} / \tau) "/>
          <p:cNvSpPr>
            <a:spLocks noChangeAspect="1" noChangeArrowheads="1"/>
          </p:cNvSpPr>
          <p:nvPr/>
        </p:nvSpPr>
        <p:spPr bwMode="auto">
          <a:xfrm>
            <a:off x="155575" y="-144463"/>
            <a:ext cx="4667250" cy="24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AutoShape 7" descr="\lambda"/>
          <p:cNvSpPr>
            <a:spLocks noChangeAspect="1" noChangeArrowheads="1"/>
          </p:cNvSpPr>
          <p:nvPr/>
        </p:nvSpPr>
        <p:spPr bwMode="auto">
          <a:xfrm>
            <a:off x="598488" y="130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AutoShape 8" descr="D_{KL} (:, :)"/>
          <p:cNvSpPr>
            <a:spLocks noChangeAspect="1" noChangeArrowheads="1"/>
          </p:cNvSpPr>
          <p:nvPr/>
        </p:nvSpPr>
        <p:spPr bwMode="auto">
          <a:xfrm>
            <a:off x="3024188" y="130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AutoShape 9" descr="\tau"/>
          <p:cNvSpPr>
            <a:spLocks noChangeAspect="1" noChangeArrowheads="1"/>
          </p:cNvSpPr>
          <p:nvPr/>
        </p:nvSpPr>
        <p:spPr bwMode="auto">
          <a:xfrm>
            <a:off x="12142788" y="130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7" name="AutoShape 10" descr="\mathcal{L} = \frac{1}{2}\mathcal{L}_{CE} (y_{pred}, y_{true}) + \frac{1}{2} \mathcal{L}_{CE} (y_{pred}, y_{teacher})"/>
          <p:cNvSpPr>
            <a:spLocks noChangeAspect="1" noChangeArrowheads="1"/>
          </p:cNvSpPr>
          <p:nvPr/>
        </p:nvSpPr>
        <p:spPr bwMode="auto">
          <a:xfrm>
            <a:off x="134938" y="601663"/>
            <a:ext cx="370522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6351588" y="149464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rgbClr val="333333"/>
                </a:solidFill>
                <a:latin typeface="-apple-system"/>
              </a:rPr>
              <a:t>В качестве учителя лучше всего себя показали </a:t>
            </a:r>
            <a:r>
              <a:rPr lang="ru-RU" dirty="0" err="1">
                <a:solidFill>
                  <a:srgbClr val="333333"/>
                </a:solidFill>
                <a:latin typeface="-apple-system"/>
              </a:rPr>
              <a:t>RegNet</a:t>
            </a:r>
            <a:r>
              <a:rPr lang="ru-RU" dirty="0">
                <a:solidFill>
                  <a:srgbClr val="333333"/>
                </a:solidFill>
                <a:latin typeface="-apple-system"/>
              </a:rPr>
              <a:t>-ы (сверточные сети), лучше, чем более крупная модель </a:t>
            </a:r>
            <a:r>
              <a:rPr lang="ru-RU" dirty="0" err="1">
                <a:solidFill>
                  <a:srgbClr val="333333"/>
                </a:solidFill>
                <a:latin typeface="-apple-system"/>
              </a:rPr>
              <a:t>трансформера</a:t>
            </a:r>
            <a:r>
              <a:rPr lang="ru-RU" dirty="0">
                <a:solidFill>
                  <a:srgbClr val="333333"/>
                </a:solidFill>
                <a:latin typeface="-apple-system"/>
              </a:rPr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415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Ограничения сверточных сетей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1449" y="952500"/>
            <a:ext cx="11744325" cy="5661660"/>
          </a:xfrm>
        </p:spPr>
        <p:txBody>
          <a:bodyPr>
            <a:normAutofit fontScale="77500" lnSpcReduction="20000"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Локальность </a:t>
            </a:r>
            <a:r>
              <a:rPr lang="ru-RU" b="1" dirty="0" smtClean="0">
                <a:solidFill>
                  <a:schemeClr val="bg1"/>
                </a:solidFill>
              </a:rPr>
              <a:t>обработки</a:t>
            </a:r>
            <a:endParaRPr lang="ru-RU" dirty="0" smtClean="0">
              <a:solidFill>
                <a:schemeClr val="bg1"/>
              </a:solidFill>
            </a:endParaRPr>
          </a:p>
          <a:p>
            <a:pPr lvl="1"/>
            <a:r>
              <a:rPr lang="ru-RU" dirty="0" smtClean="0">
                <a:solidFill>
                  <a:schemeClr val="bg1"/>
                </a:solidFill>
              </a:rPr>
              <a:t>позволяет </a:t>
            </a:r>
            <a:r>
              <a:rPr lang="ru-RU" dirty="0">
                <a:solidFill>
                  <a:schemeClr val="bg1"/>
                </a:solidFill>
              </a:rPr>
              <a:t>учитывать отношения близости между соседними пикселями,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u-RU" dirty="0" smtClean="0">
              <a:solidFill>
                <a:schemeClr val="bg1"/>
              </a:solidFill>
            </a:endParaRPr>
          </a:p>
          <a:p>
            <a:pPr lvl="1"/>
            <a:r>
              <a:rPr lang="ru-RU" dirty="0" smtClean="0">
                <a:solidFill>
                  <a:schemeClr val="bg1"/>
                </a:solidFill>
              </a:rPr>
              <a:t>может </a:t>
            </a:r>
            <a:r>
              <a:rPr lang="ru-RU" dirty="0">
                <a:solidFill>
                  <a:schemeClr val="bg1"/>
                </a:solidFill>
              </a:rPr>
              <a:t>затруднять понимание глобального контекста изображения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ru-RU" dirty="0" smtClean="0">
                <a:solidFill>
                  <a:schemeClr val="bg1"/>
                </a:solidFill>
              </a:rPr>
              <a:t>Фиксированный размер фильтра не всегда оптимален для захвата объекта.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b="1" dirty="0" smtClean="0">
                <a:solidFill>
                  <a:schemeClr val="bg1"/>
                </a:solidFill>
              </a:rPr>
              <a:t>Инвариантность обработки </a:t>
            </a:r>
          </a:p>
          <a:p>
            <a:pPr lvl="1"/>
            <a:r>
              <a:rPr lang="ru-RU" dirty="0" smtClean="0">
                <a:solidFill>
                  <a:schemeClr val="bg1"/>
                </a:solidFill>
              </a:rPr>
              <a:t>Фильтр одинаково действует независимо от масштаба, положения, поворота объекта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для задач </a:t>
            </a:r>
            <a:r>
              <a:rPr lang="ru-RU" dirty="0" smtClean="0">
                <a:solidFill>
                  <a:schemeClr val="bg1"/>
                </a:solidFill>
              </a:rPr>
              <a:t>ряда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и </a:t>
            </a:r>
            <a:r>
              <a:rPr lang="ru-RU" dirty="0" err="1">
                <a:solidFill>
                  <a:schemeClr val="bg1"/>
                </a:solidFill>
              </a:rPr>
              <a:t>тд</a:t>
            </a:r>
            <a:r>
              <a:rPr lang="ru-RU" dirty="0">
                <a:solidFill>
                  <a:schemeClr val="bg1"/>
                </a:solidFill>
              </a:rPr>
              <a:t> это </a:t>
            </a:r>
            <a:r>
              <a:rPr lang="ru-RU" dirty="0" smtClean="0">
                <a:solidFill>
                  <a:schemeClr val="bg1"/>
                </a:solidFill>
              </a:rPr>
              <a:t>минус, важно что улыбка –кончики рта вверх а не в низ (см. идею капсульных сетей).</a:t>
            </a:r>
          </a:p>
          <a:p>
            <a:r>
              <a:rPr lang="ru-RU" b="1" dirty="0" smtClean="0">
                <a:solidFill>
                  <a:schemeClr val="bg1"/>
                </a:solidFill>
              </a:rPr>
              <a:t>Рецептивное поле за счет глубины</a:t>
            </a:r>
          </a:p>
          <a:p>
            <a:pPr marL="685800" lvl="2">
              <a:spcBef>
                <a:spcPts val="1000"/>
              </a:spcBef>
            </a:pPr>
            <a:r>
              <a:rPr lang="ru-RU" sz="2400" dirty="0">
                <a:solidFill>
                  <a:schemeClr val="bg1"/>
                </a:solidFill>
              </a:rPr>
              <a:t>Чтобы «увидеть» далёкие части изображения, </a:t>
            </a:r>
            <a:r>
              <a:rPr lang="en-US" sz="2400" dirty="0">
                <a:solidFill>
                  <a:schemeClr val="bg1"/>
                </a:solidFill>
              </a:rPr>
              <a:t>CNN</a:t>
            </a:r>
            <a:r>
              <a:rPr lang="ru-RU" sz="2400" dirty="0">
                <a:solidFill>
                  <a:schemeClr val="bg1"/>
                </a:solidFill>
              </a:rPr>
              <a:t> должна накапливать </a:t>
            </a:r>
            <a:r>
              <a:rPr lang="ru-RU" sz="2400" dirty="0" err="1">
                <a:solidFill>
                  <a:schemeClr val="bg1"/>
                </a:solidFill>
              </a:rPr>
              <a:t>receptive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field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ru-RU" dirty="0" err="1">
                <a:solidFill>
                  <a:schemeClr val="bg1"/>
                </a:solidFill>
              </a:rPr>
              <a:t>receptive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field</a:t>
            </a:r>
            <a:r>
              <a:rPr lang="ru-RU" dirty="0">
                <a:solidFill>
                  <a:schemeClr val="bg1"/>
                </a:solidFill>
              </a:rPr>
              <a:t> через </a:t>
            </a:r>
            <a:r>
              <a:rPr lang="ru-RU" dirty="0" err="1">
                <a:solidFill>
                  <a:schemeClr val="bg1"/>
                </a:solidFill>
              </a:rPr>
              <a:t>пулинг</a:t>
            </a:r>
            <a:r>
              <a:rPr lang="ru-RU" dirty="0">
                <a:solidFill>
                  <a:schemeClr val="bg1"/>
                </a:solidFill>
              </a:rPr>
              <a:t> съедает мелкие локальные детали – для задач </a:t>
            </a:r>
            <a:r>
              <a:rPr lang="en-US" dirty="0" err="1">
                <a:solidFill>
                  <a:schemeClr val="bg1"/>
                </a:solidFill>
              </a:rPr>
              <a:t>objdet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semseg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 и </a:t>
            </a:r>
            <a:r>
              <a:rPr lang="ru-RU" dirty="0" err="1">
                <a:solidFill>
                  <a:schemeClr val="bg1"/>
                </a:solidFill>
              </a:rPr>
              <a:t>тд</a:t>
            </a:r>
            <a:r>
              <a:rPr lang="ru-RU" dirty="0">
                <a:solidFill>
                  <a:schemeClr val="bg1"/>
                </a:solidFill>
              </a:rPr>
              <a:t> это минус</a:t>
            </a:r>
            <a:r>
              <a:rPr lang="ru-RU" dirty="0" smtClean="0">
                <a:solidFill>
                  <a:schemeClr val="bg1"/>
                </a:solidFill>
              </a:rPr>
              <a:t>. Также глубина </a:t>
            </a:r>
            <a:r>
              <a:rPr lang="ru-RU" dirty="0" err="1">
                <a:solidFill>
                  <a:schemeClr val="bg1"/>
                </a:solidFill>
              </a:rPr>
              <a:t>receptive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field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smtClean="0">
                <a:solidFill>
                  <a:schemeClr val="bg1"/>
                </a:solidFill>
              </a:rPr>
              <a:t>оказывается ограниченной.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b="1" dirty="0" smtClean="0">
                <a:solidFill>
                  <a:schemeClr val="bg1"/>
                </a:solidFill>
              </a:rPr>
              <a:t>Небольшое число параметров в слое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dirty="0" smtClean="0">
                <a:solidFill>
                  <a:schemeClr val="bg1"/>
                </a:solidFill>
              </a:rPr>
              <a:t>Упрощение задачи обучения на небольших данных</a:t>
            </a:r>
          </a:p>
          <a:p>
            <a:pPr lvl="1"/>
            <a:r>
              <a:rPr lang="ru-RU" dirty="0" smtClean="0">
                <a:solidFill>
                  <a:schemeClr val="bg1"/>
                </a:solidFill>
              </a:rPr>
              <a:t>Уменьшает емкость сети при </a:t>
            </a:r>
            <a:r>
              <a:rPr lang="ru-RU" dirty="0" err="1" smtClean="0">
                <a:solidFill>
                  <a:schemeClr val="bg1"/>
                </a:solidFill>
              </a:rPr>
              <a:t>предобучении</a:t>
            </a:r>
            <a:r>
              <a:rPr lang="ru-RU" dirty="0" smtClean="0">
                <a:solidFill>
                  <a:schemeClr val="bg1"/>
                </a:solidFill>
              </a:rPr>
              <a:t> на очень больших наборах данных (напр. </a:t>
            </a:r>
            <a:r>
              <a:rPr lang="en-US" dirty="0" smtClean="0">
                <a:solidFill>
                  <a:schemeClr val="bg1"/>
                </a:solidFill>
              </a:rPr>
              <a:t>JFT-300M/JFT-3B)</a:t>
            </a:r>
            <a:r>
              <a:rPr lang="ru-RU" dirty="0" smtClean="0">
                <a:solidFill>
                  <a:schemeClr val="bg1"/>
                </a:solidFill>
              </a:rPr>
              <a:t> – ограничивает качество при этом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Inductive bias </a:t>
            </a:r>
            <a:r>
              <a:rPr lang="ru-RU" b="1" dirty="0" smtClean="0">
                <a:solidFill>
                  <a:schemeClr val="bg1"/>
                </a:solidFill>
              </a:rPr>
              <a:t>изображений </a:t>
            </a:r>
          </a:p>
          <a:p>
            <a:pPr lvl="1"/>
            <a:r>
              <a:rPr lang="ru-RU" dirty="0" smtClean="0">
                <a:solidFill>
                  <a:schemeClr val="bg1"/>
                </a:solidFill>
              </a:rPr>
              <a:t>Интуитивно понятно почему свертка работает для узких задач обработки изображений.</a:t>
            </a:r>
          </a:p>
          <a:p>
            <a:pPr lvl="1"/>
            <a:r>
              <a:rPr lang="ru-RU" dirty="0" smtClean="0">
                <a:solidFill>
                  <a:schemeClr val="bg1"/>
                </a:solidFill>
              </a:rPr>
              <a:t>Свертка – не универсальная архитектура, поэтому для широкого набора задач КЗ и </a:t>
            </a:r>
            <a:r>
              <a:rPr lang="ru-RU" dirty="0" err="1" smtClean="0">
                <a:solidFill>
                  <a:schemeClr val="bg1"/>
                </a:solidFill>
              </a:rPr>
              <a:t>мултимодальных</a:t>
            </a:r>
            <a:r>
              <a:rPr lang="ru-RU" dirty="0" smtClean="0">
                <a:solidFill>
                  <a:schemeClr val="bg1"/>
                </a:solidFill>
              </a:rPr>
              <a:t> задач </a:t>
            </a:r>
            <a:r>
              <a:rPr lang="en-US" dirty="0">
                <a:solidFill>
                  <a:schemeClr val="bg1"/>
                </a:solidFill>
              </a:rPr>
              <a:t>Inductive bias </a:t>
            </a:r>
            <a:r>
              <a:rPr lang="ru-RU" dirty="0" smtClean="0">
                <a:solidFill>
                  <a:schemeClr val="bg1"/>
                </a:solidFill>
              </a:rPr>
              <a:t>не работает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134899" y="6556057"/>
            <a:ext cx="2929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https://habr.com/ru/articles/935726/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6096000" y="6533316"/>
            <a:ext cx="2929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https://habr.com/ru/articles/922868/</a:t>
            </a:r>
          </a:p>
        </p:txBody>
      </p:sp>
    </p:spTree>
    <p:extLst>
      <p:ext uri="{BB962C8B-B14F-4D97-AF65-F5344CB8AC3E}">
        <p14:creationId xmlns:p14="http://schemas.microsoft.com/office/powerpoint/2010/main" val="172892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3"/>
            <a:ext cx="11377586" cy="1153178"/>
          </a:xfrm>
        </p:spPr>
        <p:txBody>
          <a:bodyPr>
            <a:normAutofit/>
          </a:bodyPr>
          <a:lstStyle/>
          <a:p>
            <a:pPr algn="ctr"/>
            <a:r>
              <a:rPr lang="en-US" sz="4800" b="1" i="1" dirty="0" err="1">
                <a:solidFill>
                  <a:schemeClr val="bg1"/>
                </a:solidFill>
              </a:rPr>
              <a:t>DeiT</a:t>
            </a:r>
            <a:r>
              <a:rPr lang="en-US" sz="4800" b="1" dirty="0" smtClean="0">
                <a:solidFill>
                  <a:schemeClr val="bg1"/>
                </a:solidFill>
              </a:rPr>
              <a:t> </a:t>
            </a:r>
            <a:r>
              <a:rPr lang="en-US" sz="4800" b="1" dirty="0" smtClean="0">
                <a:solidFill>
                  <a:schemeClr val="bg1"/>
                </a:solidFill>
              </a:rPr>
              <a:t>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115153" y="6494031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https://habr.com/ru/articles/599677/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AutoShape 4" descr="\Omega(MSA) = 4hwC^2 + 2(hw)^2C,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\Omega(MSA) = 4hwC^2 + 2(hw)^2C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548639" y="1160714"/>
            <a:ext cx="10078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Training Data-Efficient Image Transformers &amp; Distillation Through Attention, </a:t>
            </a:r>
            <a:r>
              <a:rPr lang="en-US" b="1" i="1" dirty="0" err="1">
                <a:solidFill>
                  <a:schemeClr val="bg1"/>
                </a:solidFill>
              </a:rPr>
              <a:t>DeiT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07974" y="1538609"/>
            <a:ext cx="1154967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основной проблемой трансформеров в исходной постановке является подверженность </a:t>
            </a:r>
            <a:r>
              <a:rPr lang="ru-RU" dirty="0" smtClean="0">
                <a:solidFill>
                  <a:schemeClr val="bg1"/>
                </a:solidFill>
              </a:rPr>
              <a:t>переобучению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ru-RU" dirty="0" err="1"/>
              <a:t>Label</a:t>
            </a:r>
            <a:r>
              <a:rPr lang="ru-RU" dirty="0"/>
              <a:t> </a:t>
            </a:r>
            <a:r>
              <a:rPr lang="ru-RU" dirty="0" err="1"/>
              <a:t>smoothing</a:t>
            </a:r>
            <a:r>
              <a:rPr lang="ru-RU" dirty="0"/>
              <a:t>. Правильной метке дается вероятность  , а остальная вероятность  распределяется равномерно между остальными классами.</a:t>
            </a:r>
          </a:p>
          <a:p>
            <a:r>
              <a:rPr lang="ru-RU" dirty="0"/>
              <a:t>•	</a:t>
            </a:r>
            <a:r>
              <a:rPr lang="ru-RU" dirty="0" err="1"/>
              <a:t>Rand</a:t>
            </a:r>
            <a:r>
              <a:rPr lang="ru-RU" dirty="0"/>
              <a:t> </a:t>
            </a:r>
            <a:r>
              <a:rPr lang="ru-RU" dirty="0" err="1"/>
              <a:t>Augment</a:t>
            </a:r>
            <a:r>
              <a:rPr lang="ru-RU" dirty="0"/>
              <a:t>. Выбирается некоторое множество преобразований, из которых случайным образом для каждого примера применяется какое-то количество из них с некоторой вероятностью и параметрами.</a:t>
            </a:r>
          </a:p>
          <a:p>
            <a:r>
              <a:rPr lang="ru-RU" dirty="0"/>
              <a:t>•	</a:t>
            </a:r>
            <a:r>
              <a:rPr lang="ru-RU" dirty="0" err="1"/>
              <a:t>Stochastic</a:t>
            </a:r>
            <a:r>
              <a:rPr lang="ru-RU" dirty="0"/>
              <a:t> </a:t>
            </a:r>
            <a:r>
              <a:rPr lang="ru-RU" dirty="0" err="1"/>
              <a:t>Depth</a:t>
            </a:r>
            <a:r>
              <a:rPr lang="ru-RU" dirty="0"/>
              <a:t>. Так как в </a:t>
            </a:r>
            <a:r>
              <a:rPr lang="ru-RU" dirty="0" err="1"/>
              <a:t>трансформерах</a:t>
            </a:r>
            <a:r>
              <a:rPr lang="ru-RU" dirty="0"/>
              <a:t> есть </a:t>
            </a:r>
            <a:r>
              <a:rPr lang="ru-RU" dirty="0" err="1"/>
              <a:t>skip-connections</a:t>
            </a:r>
            <a:r>
              <a:rPr lang="ru-RU" dirty="0"/>
              <a:t> с некоторой вероятностью можно проигнорировать выход блока </a:t>
            </a:r>
            <a:r>
              <a:rPr lang="ru-RU" dirty="0" err="1"/>
              <a:t>энкодера</a:t>
            </a:r>
            <a:r>
              <a:rPr lang="ru-RU" dirty="0"/>
              <a:t> и подать просто выход прошлого слоя вперед.</a:t>
            </a:r>
          </a:p>
          <a:p>
            <a:r>
              <a:rPr lang="ru-RU" dirty="0"/>
              <a:t>•	</a:t>
            </a:r>
            <a:r>
              <a:rPr lang="ru-RU" dirty="0" err="1"/>
              <a:t>Mixup</a:t>
            </a:r>
            <a:r>
              <a:rPr lang="ru-RU" dirty="0"/>
              <a:t> и </a:t>
            </a:r>
            <a:r>
              <a:rPr lang="ru-RU" dirty="0" err="1"/>
              <a:t>CutMix</a:t>
            </a:r>
            <a:r>
              <a:rPr lang="ru-RU" dirty="0"/>
              <a:t>. </a:t>
            </a:r>
            <a:r>
              <a:rPr lang="ru-RU" dirty="0" err="1"/>
              <a:t>Mixup</a:t>
            </a:r>
            <a:r>
              <a:rPr lang="ru-RU" dirty="0"/>
              <a:t> смешивает две картинки и соответствующие им целевые метки в классификации. </a:t>
            </a:r>
            <a:r>
              <a:rPr lang="ru-RU" dirty="0" err="1"/>
              <a:t>CutMix</a:t>
            </a:r>
            <a:r>
              <a:rPr lang="ru-RU" dirty="0"/>
              <a:t> вставляет уменьшенную версию одной картинки поверх другой и целевая метка классификации берется как смесь меток для каждого класса, причем доля класса пропорциональна занимаемой площади.</a:t>
            </a:r>
          </a:p>
          <a:p>
            <a:r>
              <a:rPr lang="ru-RU" dirty="0"/>
              <a:t>•	</a:t>
            </a:r>
            <a:r>
              <a:rPr lang="ru-RU" dirty="0" err="1"/>
              <a:t>Repeated</a:t>
            </a:r>
            <a:r>
              <a:rPr lang="ru-RU" dirty="0"/>
              <a:t> </a:t>
            </a:r>
            <a:r>
              <a:rPr lang="ru-RU" dirty="0" err="1"/>
              <a:t>Augmentation</a:t>
            </a:r>
            <a:r>
              <a:rPr lang="ru-RU" dirty="0"/>
              <a:t>. Прогонять через аугментации можно не только лишь один, но и большее количество раз.</a:t>
            </a:r>
          </a:p>
          <a:p>
            <a:r>
              <a:rPr lang="ru-RU" dirty="0"/>
              <a:t>•	</a:t>
            </a:r>
            <a:r>
              <a:rPr lang="ru-RU" dirty="0" err="1"/>
              <a:t>Erasing</a:t>
            </a:r>
            <a:r>
              <a:rPr lang="ru-RU" dirty="0"/>
              <a:t>. Из картинки вырезается некоторая область случайным образом.</a:t>
            </a:r>
          </a:p>
        </p:txBody>
      </p:sp>
      <p:pic>
        <p:nvPicPr>
          <p:cNvPr id="4098" name="Picture 2" descr="https://miro.medium.com/v2/resize:fit:389/1*GBYRct_v0KV-UAfVVcBWU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837" y="3102911"/>
            <a:ext cx="2962275" cy="62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60375" y="409853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242424"/>
                </a:solidFill>
                <a:latin typeface="source-serif-pro"/>
              </a:rPr>
              <a:t>τ</a:t>
            </a:r>
            <a:r>
              <a:rPr lang="en-US" dirty="0">
                <a:solidFill>
                  <a:srgbClr val="242424"/>
                </a:solidFill>
                <a:latin typeface="source-serif-pro"/>
              </a:rPr>
              <a:t> is </a:t>
            </a:r>
            <a:r>
              <a:rPr lang="en-US" b="1" dirty="0">
                <a:solidFill>
                  <a:srgbClr val="242424"/>
                </a:solidFill>
                <a:latin typeface="source-serif-pro"/>
              </a:rPr>
              <a:t>temperature</a:t>
            </a:r>
            <a:r>
              <a:rPr lang="en-US" dirty="0">
                <a:solidFill>
                  <a:srgbClr val="242424"/>
                </a:solidFill>
                <a:latin typeface="source-serif-pro"/>
              </a:rPr>
              <a:t> (</a:t>
            </a:r>
            <a:r>
              <a:rPr lang="en-US" u="sng" dirty="0">
                <a:solidFill>
                  <a:srgbClr val="242424"/>
                </a:solidFill>
                <a:latin typeface="source-serif-pro"/>
                <a:hlinkClick r:id="rId4"/>
              </a:rPr>
              <a:t>Distillation</a:t>
            </a:r>
            <a:r>
              <a:rPr lang="en-US" dirty="0">
                <a:solidFill>
                  <a:srgbClr val="242424"/>
                </a:solidFill>
                <a:latin typeface="source-serif-pro"/>
              </a:rPr>
              <a:t>) and </a:t>
            </a:r>
            <a:r>
              <a:rPr lang="en-US" b="1" i="1" dirty="0">
                <a:solidFill>
                  <a:srgbClr val="242424"/>
                </a:solidFill>
                <a:latin typeface="source-serif-pro"/>
              </a:rPr>
              <a:t>λ</a:t>
            </a:r>
            <a:r>
              <a:rPr lang="en-US" dirty="0">
                <a:solidFill>
                  <a:srgbClr val="242424"/>
                </a:solidFill>
                <a:latin typeface="source-serif-pro"/>
              </a:rPr>
              <a:t> is coefficient balancing KL divergence and cross entropy loss.</a:t>
            </a: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07975" y="4879028"/>
            <a:ext cx="5625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42424"/>
                </a:solidFill>
                <a:latin typeface="source-serif-pro"/>
              </a:rPr>
              <a:t>Hard decision of the teacher </a:t>
            </a:r>
            <a:r>
              <a:rPr lang="en-US" dirty="0">
                <a:solidFill>
                  <a:srgbClr val="242424"/>
                </a:solidFill>
                <a:latin typeface="source-serif-pro"/>
              </a:rPr>
              <a:t>is used as </a:t>
            </a:r>
            <a:r>
              <a:rPr lang="en-US" b="1" dirty="0">
                <a:solidFill>
                  <a:srgbClr val="242424"/>
                </a:solidFill>
                <a:latin typeface="source-serif-pro"/>
              </a:rPr>
              <a:t>true label</a:t>
            </a:r>
            <a:r>
              <a:rPr lang="en-US" dirty="0">
                <a:solidFill>
                  <a:srgbClr val="242424"/>
                </a:solidFill>
                <a:latin typeface="source-serif-pro"/>
              </a:rPr>
              <a:t>:</a:t>
            </a: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</p:txBody>
      </p:sp>
    </p:spTree>
    <p:extLst>
      <p:ext uri="{BB962C8B-B14F-4D97-AF65-F5344CB8AC3E}">
        <p14:creationId xmlns:p14="http://schemas.microsoft.com/office/powerpoint/2010/main" val="72685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 smtClean="0">
                <a:solidFill>
                  <a:schemeClr val="bg1"/>
                </a:solidFill>
              </a:rPr>
              <a:t>ConvNext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sz="2400" dirty="0" err="1">
                <a:solidFill>
                  <a:schemeClr val="bg1"/>
                </a:solidFill>
                <a:latin typeface="-apple-system"/>
              </a:rPr>
              <a:t>Патчи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 - суть свёртка 16х16 со </a:t>
            </a:r>
            <a:r>
              <a:rPr lang="ru-RU" sz="2400" dirty="0" err="1">
                <a:solidFill>
                  <a:schemeClr val="bg1"/>
                </a:solidFill>
                <a:latin typeface="-apple-system"/>
              </a:rPr>
              <a:t>страйдом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 16.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625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 smtClean="0">
                <a:solidFill>
                  <a:schemeClr val="bg1"/>
                </a:solidFill>
              </a:rPr>
              <a:t>XCiT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sz="2400" dirty="0" err="1">
                <a:solidFill>
                  <a:schemeClr val="bg1"/>
                </a:solidFill>
                <a:latin typeface="-apple-system"/>
              </a:rPr>
              <a:t>Патчи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 - суть свёртка 16х16 со </a:t>
            </a:r>
            <a:r>
              <a:rPr lang="ru-RU" sz="2400" dirty="0" err="1">
                <a:solidFill>
                  <a:schemeClr val="bg1"/>
                </a:solidFill>
                <a:latin typeface="-apple-system"/>
              </a:rPr>
              <a:t>страйдом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 16.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XCA (Cross-covariance) блок в XCiT и различие между Self-Attention и Cross-Covariance Atten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975" y="2517747"/>
            <a:ext cx="5724158" cy="271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8038719" y="6054461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https://habr.com/ru/articles/599677/</a:t>
            </a:r>
          </a:p>
        </p:txBody>
      </p:sp>
    </p:spTree>
    <p:extLst>
      <p:ext uri="{BB962C8B-B14F-4D97-AF65-F5344CB8AC3E}">
        <p14:creationId xmlns:p14="http://schemas.microsoft.com/office/powerpoint/2010/main" val="113664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ViT</a:t>
            </a:r>
            <a:r>
              <a:rPr lang="en-US" sz="4800" b="1" dirty="0">
                <a:solidFill>
                  <a:schemeClr val="bg1"/>
                </a:solidFill>
              </a:rPr>
              <a:t>-Lite.  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i="1" dirty="0"/>
              <a:t>Работает по принципу уменьшения размера и сложности модели </a:t>
            </a:r>
            <a:r>
              <a:rPr lang="ru-RU" i="1" dirty="0" err="1"/>
              <a:t>трансформера</a:t>
            </a:r>
            <a:r>
              <a:rPr lang="ru-RU" i="1" dirty="0"/>
              <a:t> применения, например, на “</a:t>
            </a:r>
            <a:r>
              <a:rPr lang="ru-RU" i="1" dirty="0" err="1"/>
              <a:t>мобилках</a:t>
            </a:r>
            <a:r>
              <a:rPr lang="ru-RU" i="1" dirty="0"/>
              <a:t>”. Уменьшается число параметров, упрощается архитектура и применяется квантизация к </a:t>
            </a:r>
            <a:r>
              <a:rPr lang="ru-RU" i="1" dirty="0" err="1"/>
              <a:t>эмбендингам</a:t>
            </a:r>
            <a:r>
              <a:rPr lang="ru-RU" i="1" dirty="0"/>
              <a:t>/векторным представлениям </a:t>
            </a:r>
            <a:r>
              <a:rPr lang="ru-RU" i="1" dirty="0" err="1"/>
              <a:t>патчей</a:t>
            </a:r>
            <a:r>
              <a:rPr lang="ru-RU" i="1" dirty="0"/>
              <a:t>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038719" y="6054461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https://habr.com/ru/articles/810817/</a:t>
            </a:r>
            <a:endParaRPr lang="ru-RU" dirty="0"/>
          </a:p>
        </p:txBody>
      </p:sp>
      <p:pic>
        <p:nvPicPr>
          <p:cNvPr id="10242" name="Picture 2" descr="https://habrastorage.org/r/w1560/getpro/habr/upload_files/36e/7c6/a92/36e7c6a92962cedb8dcfef874305be2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543" y="3102741"/>
            <a:ext cx="2931886" cy="315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3048000" y="241333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u="sng" dirty="0">
                <a:solidFill>
                  <a:srgbClr val="548EAB"/>
                </a:solidFill>
                <a:latin typeface="-apple-system"/>
                <a:hlinkClick r:id="rId3"/>
              </a:rPr>
              <a:t>T2T-ViT.</a:t>
            </a:r>
            <a:r>
              <a:rPr lang="ru-RU" u="sng" dirty="0">
                <a:solidFill>
                  <a:srgbClr val="548EAB"/>
                </a:solidFill>
                <a:latin typeface="-apple-system"/>
                <a:hlinkClick r:id="rId3"/>
              </a:rPr>
              <a:t> </a:t>
            </a:r>
            <a:r>
              <a:rPr lang="ru-RU" i="1" dirty="0">
                <a:solidFill>
                  <a:srgbClr val="333333"/>
                </a:solidFill>
                <a:latin typeface="-apple-system"/>
              </a:rPr>
              <a:t>Преобразует входное изображение в последовательность </a:t>
            </a:r>
            <a:r>
              <a:rPr lang="ru-RU" i="1" dirty="0" err="1">
                <a:solidFill>
                  <a:srgbClr val="333333"/>
                </a:solidFill>
                <a:latin typeface="-apple-system"/>
              </a:rPr>
              <a:t>токенов</a:t>
            </a:r>
            <a:r>
              <a:rPr lang="ru-RU" i="1" dirty="0">
                <a:solidFill>
                  <a:srgbClr val="333333"/>
                </a:solidFill>
                <a:latin typeface="-apple-system"/>
              </a:rPr>
              <a:t> и применяет операции </a:t>
            </a:r>
            <a:r>
              <a:rPr lang="ru-RU" i="1" dirty="0" err="1">
                <a:solidFill>
                  <a:srgbClr val="333333"/>
                </a:solidFill>
                <a:latin typeface="-apple-system"/>
              </a:rPr>
              <a:t>трансформера</a:t>
            </a:r>
            <a:r>
              <a:rPr lang="ru-RU" i="1" dirty="0">
                <a:solidFill>
                  <a:srgbClr val="333333"/>
                </a:solidFill>
                <a:latin typeface="-apple-system"/>
              </a:rPr>
              <a:t> для изучения внутренних зависимостей между </a:t>
            </a:r>
            <a:r>
              <a:rPr lang="ru-RU" i="1" dirty="0" err="1">
                <a:solidFill>
                  <a:srgbClr val="333333"/>
                </a:solidFill>
                <a:latin typeface="-apple-system"/>
              </a:rPr>
              <a:t>токенами</a:t>
            </a:r>
            <a:r>
              <a:rPr lang="ru-RU" i="1" dirty="0">
                <a:solidFill>
                  <a:srgbClr val="333333"/>
                </a:solidFill>
                <a:latin typeface="-apple-system"/>
              </a:rPr>
              <a:t>. Путем обработки каждого </a:t>
            </a:r>
            <a:r>
              <a:rPr lang="ru-RU" i="1" dirty="0" err="1">
                <a:solidFill>
                  <a:srgbClr val="333333"/>
                </a:solidFill>
                <a:latin typeface="-apple-system"/>
              </a:rPr>
              <a:t>токена</a:t>
            </a:r>
            <a:r>
              <a:rPr lang="ru-RU" i="1" dirty="0">
                <a:solidFill>
                  <a:srgbClr val="333333"/>
                </a:solidFill>
                <a:latin typeface="-apple-system"/>
              </a:rPr>
              <a:t> отдельно и взаимодействия между ними модель может захватывать глобальные и локальные зависимости в изображении.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985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ViT</a:t>
            </a:r>
            <a:r>
              <a:rPr lang="en-US" sz="4800" b="1" dirty="0">
                <a:solidFill>
                  <a:schemeClr val="bg1"/>
                </a:solidFill>
              </a:rPr>
              <a:t>-Lite.  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i="1" dirty="0"/>
              <a:t>Работает по принципу уменьшения размера и сложности модели </a:t>
            </a:r>
            <a:r>
              <a:rPr lang="ru-RU" i="1" dirty="0" err="1"/>
              <a:t>трансформера</a:t>
            </a:r>
            <a:r>
              <a:rPr lang="ru-RU" i="1" dirty="0"/>
              <a:t> применения, например, на “</a:t>
            </a:r>
            <a:r>
              <a:rPr lang="ru-RU" i="1" dirty="0" err="1"/>
              <a:t>мобилках</a:t>
            </a:r>
            <a:r>
              <a:rPr lang="ru-RU" i="1" dirty="0"/>
              <a:t>”. Уменьшается число параметров, упрощается архитектура и применяется квантизация к </a:t>
            </a:r>
            <a:r>
              <a:rPr lang="ru-RU" i="1" dirty="0" err="1"/>
              <a:t>эмбендингам</a:t>
            </a:r>
            <a:r>
              <a:rPr lang="ru-RU" i="1" dirty="0"/>
              <a:t>/векторным представлениям </a:t>
            </a:r>
            <a:r>
              <a:rPr lang="ru-RU" i="1" dirty="0" err="1"/>
              <a:t>патчей</a:t>
            </a:r>
            <a:r>
              <a:rPr lang="ru-RU" i="1" dirty="0"/>
              <a:t>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038719" y="6054461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https://habr.com/ru/articles/810817/</a:t>
            </a:r>
            <a:endParaRPr lang="ru-RU" dirty="0"/>
          </a:p>
        </p:txBody>
      </p:sp>
      <p:pic>
        <p:nvPicPr>
          <p:cNvPr id="10242" name="Picture 2" descr="https://habrastorage.org/r/w1560/getpro/habr/upload_files/36e/7c6/a92/36e7c6a92962cedb8dcfef874305be2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543" y="3102741"/>
            <a:ext cx="2931886" cy="315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3048000" y="241333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u="sng" dirty="0">
                <a:solidFill>
                  <a:srgbClr val="548EAB"/>
                </a:solidFill>
                <a:latin typeface="-apple-system"/>
                <a:hlinkClick r:id="rId3"/>
              </a:rPr>
              <a:t>T2T-ViT.</a:t>
            </a:r>
            <a:r>
              <a:rPr lang="ru-RU" u="sng" dirty="0">
                <a:solidFill>
                  <a:srgbClr val="548EAB"/>
                </a:solidFill>
                <a:latin typeface="-apple-system"/>
                <a:hlinkClick r:id="rId3"/>
              </a:rPr>
              <a:t> </a:t>
            </a:r>
            <a:r>
              <a:rPr lang="ru-RU" i="1" dirty="0">
                <a:solidFill>
                  <a:srgbClr val="333333"/>
                </a:solidFill>
                <a:latin typeface="-apple-system"/>
              </a:rPr>
              <a:t>Преобразует входное изображение в последовательность </a:t>
            </a:r>
            <a:r>
              <a:rPr lang="ru-RU" i="1" dirty="0" err="1">
                <a:solidFill>
                  <a:srgbClr val="333333"/>
                </a:solidFill>
                <a:latin typeface="-apple-system"/>
              </a:rPr>
              <a:t>токенов</a:t>
            </a:r>
            <a:r>
              <a:rPr lang="ru-RU" i="1" dirty="0">
                <a:solidFill>
                  <a:srgbClr val="333333"/>
                </a:solidFill>
                <a:latin typeface="-apple-system"/>
              </a:rPr>
              <a:t> и применяет операции </a:t>
            </a:r>
            <a:r>
              <a:rPr lang="ru-RU" i="1" dirty="0" err="1">
                <a:solidFill>
                  <a:srgbClr val="333333"/>
                </a:solidFill>
                <a:latin typeface="-apple-system"/>
              </a:rPr>
              <a:t>трансформера</a:t>
            </a:r>
            <a:r>
              <a:rPr lang="ru-RU" i="1" dirty="0">
                <a:solidFill>
                  <a:srgbClr val="333333"/>
                </a:solidFill>
                <a:latin typeface="-apple-system"/>
              </a:rPr>
              <a:t> для изучения внутренних зависимостей между </a:t>
            </a:r>
            <a:r>
              <a:rPr lang="ru-RU" i="1" dirty="0" err="1">
                <a:solidFill>
                  <a:srgbClr val="333333"/>
                </a:solidFill>
                <a:latin typeface="-apple-system"/>
              </a:rPr>
              <a:t>токенами</a:t>
            </a:r>
            <a:r>
              <a:rPr lang="ru-RU" i="1" dirty="0">
                <a:solidFill>
                  <a:srgbClr val="333333"/>
                </a:solidFill>
                <a:latin typeface="-apple-system"/>
              </a:rPr>
              <a:t>. Путем обработки каждого </a:t>
            </a:r>
            <a:r>
              <a:rPr lang="ru-RU" i="1" dirty="0" err="1">
                <a:solidFill>
                  <a:srgbClr val="333333"/>
                </a:solidFill>
                <a:latin typeface="-apple-system"/>
              </a:rPr>
              <a:t>токена</a:t>
            </a:r>
            <a:r>
              <a:rPr lang="ru-RU" i="1" dirty="0">
                <a:solidFill>
                  <a:srgbClr val="333333"/>
                </a:solidFill>
                <a:latin typeface="-apple-system"/>
              </a:rPr>
              <a:t> отдельно и взаимодействия между ними модель может захватывать глобальные и локальные зависимости в изображении.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431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C Better Vision Transformer via Token Pooling and Attention Sharing </a:t>
            </a:r>
            <a:r>
              <a:rPr lang="en-US" sz="4800" b="1" dirty="0" smtClean="0">
                <a:solidFill>
                  <a:schemeClr val="bg1"/>
                </a:solidFill>
              </a:rPr>
              <a:t> </a:t>
            </a:r>
            <a:r>
              <a:rPr lang="en-US" sz="4800" b="1" dirty="0" err="1" smtClean="0">
                <a:solidFill>
                  <a:schemeClr val="bg1"/>
                </a:solidFill>
              </a:rPr>
              <a:t>ut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-apple-system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 качестве основных результатов данной статьи следует отметить:</a:t>
            </a:r>
          </a:p>
          <a:p>
            <a:r>
              <a:rPr lang="ru-RU" sz="2400" dirty="0" smtClean="0">
                <a:solidFill>
                  <a:schemeClr val="bg1"/>
                </a:solidFill>
                <a:latin typeface="-apple-system"/>
              </a:rPr>
              <a:t>Механизм 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уменьшения количества </a:t>
            </a:r>
            <a:r>
              <a:rPr lang="ru-RU" sz="2400" dirty="0" err="1">
                <a:solidFill>
                  <a:schemeClr val="bg1"/>
                </a:solidFill>
                <a:latin typeface="-apple-system"/>
              </a:rPr>
              <a:t>токенов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 с увеличением глубины сети</a:t>
            </a:r>
          </a:p>
          <a:p>
            <a:r>
              <a:rPr lang="ru-RU" sz="2400" dirty="0" err="1" smtClean="0">
                <a:solidFill>
                  <a:schemeClr val="bg1"/>
                </a:solidFill>
                <a:latin typeface="-apple-system"/>
              </a:rPr>
              <a:t>Переиспользование</a:t>
            </a:r>
            <a:r>
              <a:rPr lang="ru-RU" sz="2400" dirty="0" smtClean="0">
                <a:solidFill>
                  <a:schemeClr val="bg1"/>
                </a:solidFill>
                <a:latin typeface="-apple-system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одного и того же </a:t>
            </a:r>
            <a:r>
              <a:rPr lang="ru-RU" sz="2400" dirty="0" err="1">
                <a:solidFill>
                  <a:schemeClr val="bg1"/>
                </a:solidFill>
                <a:latin typeface="-apple-system"/>
              </a:rPr>
              <a:t>attention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 в нескольких последовательных блоках </a:t>
            </a:r>
            <a:r>
              <a:rPr lang="ru-RU" sz="2400" dirty="0" err="1">
                <a:solidFill>
                  <a:schemeClr val="bg1"/>
                </a:solidFill>
                <a:latin typeface="-apple-system"/>
              </a:rPr>
              <a:t>трансформера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038719" y="6054461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https://habr.com/ru/articles/599677/</a:t>
            </a:r>
          </a:p>
        </p:txBody>
      </p:sp>
      <p:pic>
        <p:nvPicPr>
          <p:cNvPr id="8194" name="Picture 2" descr="Структура PS-ViT. После каждого блока количество токенов уменьшается вдвое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314" y="3221807"/>
            <a:ext cx="7960632" cy="239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82866" y="3216591"/>
            <a:ext cx="5152571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Pooling</a:t>
            </a:r>
            <a:r>
              <a:rPr lang="ru-RU" dirty="0">
                <a:solidFill>
                  <a:schemeClr val="bg1"/>
                </a:solidFill>
              </a:rPr>
              <a:t> в PS-</a:t>
            </a:r>
            <a:r>
              <a:rPr lang="ru-RU" dirty="0" err="1">
                <a:solidFill>
                  <a:schemeClr val="bg1"/>
                </a:solidFill>
              </a:rPr>
              <a:t>ViT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В статье авторы рассматривают разные стратегии модификации архитектуры (взяв за основу </a:t>
            </a:r>
            <a:r>
              <a:rPr lang="ru-RU" dirty="0" err="1">
                <a:solidFill>
                  <a:schemeClr val="bg1"/>
                </a:solidFill>
              </a:rPr>
              <a:t>DeiT-Tiny</a:t>
            </a:r>
            <a:r>
              <a:rPr lang="ru-RU" dirty="0">
                <a:solidFill>
                  <a:schemeClr val="bg1"/>
                </a:solidFill>
              </a:rPr>
              <a:t>) и сохраняя примерно то же количество </a:t>
            </a:r>
            <a:r>
              <a:rPr lang="ru-RU" dirty="0" err="1">
                <a:solidFill>
                  <a:schemeClr val="bg1"/>
                </a:solidFill>
              </a:rPr>
              <a:t>FLOPs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Увеличение глубины сети (количества блоков) при сохранении размерности </a:t>
            </a:r>
            <a:r>
              <a:rPr lang="ru-RU" dirty="0" err="1">
                <a:solidFill>
                  <a:schemeClr val="bg1"/>
                </a:solidFill>
              </a:rPr>
              <a:t>эмбеддинга</a:t>
            </a:r>
            <a:r>
              <a:rPr lang="ru-RU" dirty="0">
                <a:solidFill>
                  <a:schemeClr val="bg1"/>
                </a:solidFill>
              </a:rPr>
              <a:t> неизменной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Увеличение размерности </a:t>
            </a:r>
            <a:r>
              <a:rPr lang="ru-RU" dirty="0" err="1">
                <a:solidFill>
                  <a:schemeClr val="bg1"/>
                </a:solidFill>
              </a:rPr>
              <a:t>эмбеддинга</a:t>
            </a:r>
            <a:r>
              <a:rPr lang="ru-RU" dirty="0">
                <a:solidFill>
                  <a:schemeClr val="bg1"/>
                </a:solidFill>
              </a:rPr>
              <a:t> при том же количестве блоков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И то, и то сработало достаточно неплохо, но увеличение ширины несколько лучше. Кроме того, авторы рассматривают два варианта </a:t>
            </a:r>
            <a:r>
              <a:rPr lang="ru-RU" dirty="0" err="1">
                <a:solidFill>
                  <a:schemeClr val="bg1"/>
                </a:solidFill>
              </a:rPr>
              <a:t>пулинга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В первом случае, где классификация осуществляется через [CLS] </a:t>
            </a:r>
            <a:r>
              <a:rPr lang="ru-RU" dirty="0" err="1">
                <a:solidFill>
                  <a:schemeClr val="bg1"/>
                </a:solidFill>
              </a:rPr>
              <a:t>токен</a:t>
            </a:r>
            <a:r>
              <a:rPr lang="ru-RU" dirty="0">
                <a:solidFill>
                  <a:schemeClr val="bg1"/>
                </a:solidFill>
              </a:rPr>
              <a:t>, свертка 1x1 меняет размерность </a:t>
            </a:r>
            <a:r>
              <a:rPr lang="ru-RU" dirty="0" err="1">
                <a:solidFill>
                  <a:schemeClr val="bg1"/>
                </a:solidFill>
              </a:rPr>
              <a:t>эмбеддинга</a:t>
            </a:r>
            <a:r>
              <a:rPr lang="ru-RU" dirty="0">
                <a:solidFill>
                  <a:schemeClr val="bg1"/>
                </a:solidFill>
              </a:rPr>
              <a:t>, а затем проводится </a:t>
            </a:r>
            <a:r>
              <a:rPr lang="ru-RU" dirty="0" err="1">
                <a:solidFill>
                  <a:schemeClr val="bg1"/>
                </a:solidFill>
              </a:rPr>
              <a:t>MaxPooling</a:t>
            </a:r>
            <a:r>
              <a:rPr lang="ru-RU" dirty="0">
                <a:solidFill>
                  <a:schemeClr val="bg1"/>
                </a:solidFill>
              </a:rPr>
              <a:t>. Эта стратегия называется PSViT-1D.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В другом случае для классификации используется результат усреднения последней карты активации и для </a:t>
            </a:r>
            <a:r>
              <a:rPr lang="ru-RU" dirty="0" err="1">
                <a:solidFill>
                  <a:schemeClr val="bg1"/>
                </a:solidFill>
              </a:rPr>
              <a:t>пулинга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strided</a:t>
            </a:r>
            <a:r>
              <a:rPr lang="ru-RU" dirty="0">
                <a:solidFill>
                  <a:schemeClr val="bg1"/>
                </a:solidFill>
              </a:rPr>
              <a:t> свертка с шагом 2. Этот подход, называемый PSViT-2D, работает даже немного лучше.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47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VOLO (Vision </a:t>
            </a:r>
            <a:r>
              <a:rPr lang="en-US" sz="4800" b="1" dirty="0" err="1">
                <a:solidFill>
                  <a:schemeClr val="bg1"/>
                </a:solidFill>
              </a:rPr>
              <a:t>Outlooker</a:t>
            </a:r>
            <a:r>
              <a:rPr lang="en-US" sz="4800" b="1" dirty="0">
                <a:solidFill>
                  <a:schemeClr val="bg1"/>
                </a:solidFill>
              </a:rPr>
              <a:t> for Visual Recognition) 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sz="2000" dirty="0"/>
              <a:t>Блок </a:t>
            </a:r>
            <a:r>
              <a:rPr lang="ru-RU" sz="2000" dirty="0" err="1"/>
              <a:t>энкодера</a:t>
            </a:r>
            <a:r>
              <a:rPr lang="ru-RU" sz="2000" dirty="0"/>
              <a:t> имеет стандартный вид:</a:t>
            </a:r>
          </a:p>
          <a:p>
            <a:r>
              <a:rPr lang="ru-RU" sz="2000" dirty="0"/>
              <a:t> </a:t>
            </a:r>
          </a:p>
          <a:p>
            <a:r>
              <a:rPr lang="ru-RU" sz="2000" dirty="0"/>
              <a:t>Здесь  - это </a:t>
            </a:r>
            <a:r>
              <a:rPr lang="ru-RU" sz="2000" dirty="0" err="1"/>
              <a:t>LayerNorm</a:t>
            </a:r>
            <a:r>
              <a:rPr lang="ru-RU" sz="2000" dirty="0"/>
              <a:t>, а вот что действительно интересно, так это операция  Делается она следующим образом (C - число каналов, K - размер ядра свертки):</a:t>
            </a:r>
          </a:p>
          <a:p>
            <a:r>
              <a:rPr lang="ru-RU" sz="2000" dirty="0"/>
              <a:t>1.	Линейный слой </a:t>
            </a:r>
            <a:r>
              <a:rPr lang="ru-RU" sz="2000" dirty="0" err="1"/>
              <a:t>nn.Linear</a:t>
            </a:r>
            <a:r>
              <a:rPr lang="ru-RU" sz="2000" dirty="0"/>
              <a:t>(C, K ** 4) для каждого пикселя из </a:t>
            </a:r>
            <a:r>
              <a:rPr lang="ru-RU" sz="2000" dirty="0" err="1"/>
              <a:t>feature</a:t>
            </a:r>
            <a:r>
              <a:rPr lang="ru-RU" sz="2000" dirty="0"/>
              <a:t> </a:t>
            </a:r>
            <a:r>
              <a:rPr lang="ru-RU" sz="2000" dirty="0" err="1"/>
              <a:t>map</a:t>
            </a:r>
            <a:r>
              <a:rPr lang="ru-RU" sz="2000" dirty="0"/>
              <a:t> создает вектор размерности K ** 4.</a:t>
            </a:r>
          </a:p>
          <a:p>
            <a:r>
              <a:rPr lang="ru-RU" sz="2000" dirty="0"/>
              <a:t>2.	Полученный вектор </a:t>
            </a:r>
            <a:r>
              <a:rPr lang="ru-RU" sz="2000" dirty="0" err="1"/>
              <a:t>решейпится</a:t>
            </a:r>
            <a:r>
              <a:rPr lang="ru-RU" sz="2000" dirty="0"/>
              <a:t> (прошу прощения за англицизм) в матрицу K ** 2 x K ** 2. Данная матрица играет роль матрицы внимания в пределах окна размера K x K. То есть матрица внимания предсказывается в один шаг, без создания ключей (</a:t>
            </a:r>
            <a:r>
              <a:rPr lang="ru-RU" sz="2000" dirty="0" err="1"/>
              <a:t>keys</a:t>
            </a:r>
            <a:r>
              <a:rPr lang="ru-RU" sz="2000" dirty="0"/>
              <a:t>) и запросов (</a:t>
            </a:r>
            <a:r>
              <a:rPr lang="ru-RU" sz="2000" dirty="0" err="1"/>
              <a:t>queries</a:t>
            </a:r>
            <a:r>
              <a:rPr lang="ru-RU" sz="2000" dirty="0"/>
              <a:t>) c последующим вычислением попарных скалярных произведений. </a:t>
            </a:r>
          </a:p>
          <a:p>
            <a:r>
              <a:rPr lang="ru-RU" sz="2000" dirty="0"/>
              <a:t>3.	Линейный слой </a:t>
            </a:r>
            <a:r>
              <a:rPr lang="ru-RU" sz="2000" dirty="0" err="1"/>
              <a:t>nn.Linear</a:t>
            </a:r>
            <a:r>
              <a:rPr lang="ru-RU" sz="2000" dirty="0"/>
              <a:t>(C, С) выдает значения (</a:t>
            </a:r>
            <a:r>
              <a:rPr lang="ru-RU" sz="2000" dirty="0" err="1"/>
              <a:t>values</a:t>
            </a:r>
            <a:r>
              <a:rPr lang="ru-RU" sz="2000" dirty="0"/>
              <a:t>) для каждого </a:t>
            </a:r>
            <a:r>
              <a:rPr lang="ru-RU" sz="2000" dirty="0" err="1"/>
              <a:t>токена</a:t>
            </a:r>
            <a:r>
              <a:rPr lang="ru-RU" sz="2000" dirty="0"/>
              <a:t> (как в обычном </a:t>
            </a:r>
            <a:r>
              <a:rPr lang="ru-RU" sz="2000" dirty="0" err="1"/>
              <a:t>трансформере</a:t>
            </a:r>
            <a:r>
              <a:rPr lang="ru-RU" sz="2000" dirty="0"/>
              <a:t>).</a:t>
            </a:r>
          </a:p>
          <a:p>
            <a:r>
              <a:rPr lang="ru-RU" sz="2000" dirty="0"/>
              <a:t>4.	Полученная на шаге 2 матрица </a:t>
            </a:r>
            <a:r>
              <a:rPr lang="ru-RU" sz="2000" dirty="0" err="1"/>
              <a:t>attention</a:t>
            </a:r>
            <a:r>
              <a:rPr lang="ru-RU" sz="2000" dirty="0"/>
              <a:t> перемножается на </a:t>
            </a:r>
            <a:r>
              <a:rPr lang="ru-RU" sz="2000" dirty="0" err="1"/>
              <a:t>values</a:t>
            </a:r>
            <a:r>
              <a:rPr lang="ru-RU" sz="2000" dirty="0"/>
              <a:t> и получается выходное представление</a:t>
            </a:r>
            <a:r>
              <a:rPr lang="ru-RU" dirty="0"/>
              <a:t>.</a:t>
            </a: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038719" y="6054461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https://habr.com/ru/articles/599677/</a:t>
            </a:r>
          </a:p>
        </p:txBody>
      </p:sp>
      <p:sp>
        <p:nvSpPr>
          <p:cNvPr id="12" name="AutoShape 7" descr="\begin{aligned} \hat{X} &amp;= \mathrm{OutlookAttn} (\mathrm{LN}(X)) + X\\ Z &amp;= \mathrm{MLP} (\mathrm{LN} (\hat{X})) + \hat{X}\end{aligned}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AutoShape 9" descr="\begin{aligned} \hat{X} &amp;= \mathrm{OutlookAttn} (\mathrm{LN}(X)) + X\\ Z &amp;= \mathrm{MLP} (\mathrm{LN} (\hat{X})) + \hat{X}\end{aligned}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2047875"/>
            <a:ext cx="889635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24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ru-RU" altLang="ru-RU" sz="2000" b="1" dirty="0" smtClean="0">
                    <a:latin typeface="-apple-system"/>
                  </a:rPr>
                  <a:t>Входное </a:t>
                </a:r>
                <a:r>
                  <a:rPr lang="ru-RU" altLang="ru-RU" sz="2000" b="1" dirty="0">
                    <a:latin typeface="-apple-system"/>
                  </a:rPr>
                  <a:t>изображение</a:t>
                </a:r>
                <a:r>
                  <a:rPr lang="ru-RU" altLang="ru-RU" sz="2000" dirty="0">
                    <a:latin typeface="-apple-system"/>
                  </a:rPr>
                  <a:t>: </a:t>
                </a:r>
                <a14:m>
                  <m:oMath xmlns:m="http://schemas.openxmlformats.org/officeDocument/2006/math"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endParaRPr lang="ru-RU" altLang="ru-RU" sz="2000" dirty="0">
                  <a:latin typeface="-apple-system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ru-RU" altLang="ru-RU" sz="2000" b="1" dirty="0">
                    <a:latin typeface="-apple-system"/>
                  </a:rPr>
                  <a:t>Размер </a:t>
                </a:r>
                <a:r>
                  <a:rPr lang="ru-RU" altLang="ru-RU" sz="2000" b="1" dirty="0" err="1">
                    <a:latin typeface="-apple-system"/>
                  </a:rPr>
                  <a:t>патча</a:t>
                </a:r>
                <a:r>
                  <a:rPr lang="ru-RU" altLang="ru-RU" sz="2000" dirty="0">
                    <a:latin typeface="-apple-system"/>
                  </a:rPr>
                  <a:t>: </a:t>
                </a:r>
                <a14:m>
                  <m:oMath xmlns:m="http://schemas.openxmlformats.org/officeDocument/2006/math"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ru-RU" altLang="ru-RU" sz="2000" dirty="0">
                  <a:latin typeface="-apple-system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ru-RU" altLang="ru-RU" sz="2000" b="1" dirty="0">
                    <a:latin typeface="-apple-system"/>
                  </a:rPr>
                  <a:t>Количество </a:t>
                </a:r>
                <a:r>
                  <a:rPr lang="ru-RU" altLang="ru-RU" sz="2000" b="1" dirty="0" err="1">
                    <a:latin typeface="-apple-system"/>
                  </a:rPr>
                  <a:t>патчей</a:t>
                </a:r>
                <a:r>
                  <a:rPr lang="ru-RU" altLang="ru-RU" sz="2000" dirty="0">
                    <a:latin typeface="-apple-system"/>
                  </a:rPr>
                  <a:t>: </a:t>
                </a:r>
                <a14:m>
                  <m:oMath xmlns:m="http://schemas.openxmlformats.org/officeDocument/2006/math"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𝐻𝑊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²</m:t>
                    </m:r>
                  </m:oMath>
                </a14:m>
                <a:endParaRPr lang="ru-RU" altLang="ru-RU" sz="2000" dirty="0">
                  <a:latin typeface="-apple-system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ru-RU" altLang="ru-RU" sz="2000" b="1" dirty="0">
                    <a:latin typeface="-apple-system"/>
                  </a:rPr>
                  <a:t>Сплющенный </a:t>
                </a:r>
                <a:r>
                  <a:rPr lang="ru-RU" altLang="ru-RU" sz="2000" b="1" dirty="0" err="1">
                    <a:latin typeface="-apple-system"/>
                  </a:rPr>
                  <a:t>патч</a:t>
                </a:r>
                <a:r>
                  <a:rPr lang="ru-RU" altLang="ru-RU" sz="2000" dirty="0">
                    <a:latin typeface="-apple-system"/>
                  </a:rPr>
                  <a:t>: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000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u-RU" altLang="ru-RU" sz="2000" i="1" dirty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ru-RU" altLang="ru-RU" sz="2000" i="1" dirty="0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ru-RU" altLang="ru-RU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ru-RU" altLang="ru-RU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altLang="ru-RU" sz="2000" i="1" dirty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 altLang="ru-RU" sz="20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ru-RU" altLang="ru-RU" sz="2000" i="1" dirty="0">
                                <a:latin typeface="Cambria Math" panose="02040503050406030204" pitchFamily="18" charset="0"/>
                              </a:rPr>
                              <m:t>·</m:t>
                            </m:r>
                            <m:r>
                              <a:rPr lang="ru-RU" altLang="ru-RU" sz="2000" i="1" dirty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sup>
                    </m:sSup>
                  </m:oMath>
                </a14:m>
                <a:endParaRPr lang="ru-RU" altLang="ru-RU" sz="2000" dirty="0">
                  <a:latin typeface="-apple-system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ru-RU" altLang="ru-RU" sz="2000" b="1" dirty="0">
                    <a:latin typeface="-apple-system"/>
                  </a:rPr>
                  <a:t>Линейная проекция</a:t>
                </a:r>
                <a:r>
                  <a:rPr lang="ru-RU" altLang="ru-RU" sz="2000" dirty="0">
                    <a:latin typeface="-apple-system"/>
                  </a:rPr>
                  <a:t>: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 = [</m:t>
                    </m:r>
                    <m:sSub>
                      <m:sSubPr>
                        <m:ctrlP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  <m:t>𝑐𝑙𝑎𝑠𝑠</m:t>
                        </m:r>
                      </m:sub>
                    </m:sSub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] + </m:t>
                    </m:r>
                    <m:sSub>
                      <m:sSubPr>
                        <m:ctrlP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</m:oMath>
                </a14:m>
                <a:endParaRPr lang="ru-RU" altLang="ru-RU" sz="2000" dirty="0">
                  <a:latin typeface="-apple-system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ru-RU" altLang="ru-RU" sz="2000" dirty="0">
                    <a:solidFill>
                      <a:srgbClr val="333333"/>
                    </a:solidFill>
                    <a:latin typeface="-apple-system"/>
                  </a:rPr>
                  <a:t>где:</a:t>
                </a:r>
                <a:endParaRPr lang="ru-RU" altLang="ru-RU" sz="2000" dirty="0"/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14:m>
                  <m:oMath xmlns:m="http://schemas.openxmlformats.org/officeDocument/2006/math">
                    <m:r>
                      <a:rPr lang="en-US" altLang="ru-RU" sz="2000" i="1" dirty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ru-RU" altLang="ru-RU" sz="2000" i="1" dirty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altLang="ru-RU" sz="2000" i="1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ctrlPr>
                              <a:rPr lang="ru-RU" altLang="ru-RU" sz="20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ru-RU" altLang="ru-RU" sz="2000" i="1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altLang="ru-RU" sz="2000" i="1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 altLang="ru-RU" sz="2000" i="1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ru-RU" altLang="ru-RU" sz="20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·</m:t>
                            </m:r>
                            <m:r>
                              <a:rPr lang="ru-RU" altLang="ru-RU" sz="20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ru-RU" altLang="ru-RU" sz="2000" dirty="0">
                    <a:solidFill>
                      <a:srgbClr val="333333"/>
                    </a:solidFill>
                    <a:latin typeface="-apple-system"/>
                  </a:rPr>
                  <a:t> — матрица встраивания </a:t>
                </a:r>
                <a:r>
                  <a:rPr lang="ru-RU" altLang="ru-RU" sz="2000" dirty="0" err="1">
                    <a:solidFill>
                      <a:srgbClr val="333333"/>
                    </a:solidFill>
                    <a:latin typeface="-apple-system"/>
                  </a:rPr>
                  <a:t>патчей</a:t>
                </a:r>
                <a:endParaRPr lang="ru-RU" altLang="ru-RU" sz="2000" dirty="0">
                  <a:solidFill>
                    <a:srgbClr val="333333"/>
                  </a:solidFill>
                  <a:latin typeface="-apple-system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00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ru-RU" altLang="ru-RU" sz="200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  <m:r>
                      <a:rPr lang="ru-RU" altLang="ru-RU" sz="2000" i="1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ctrlPr>
                              <a:rPr lang="ru-RU" altLang="ru-RU" sz="20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altLang="ru-RU" sz="20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ru-RU" altLang="ru-RU" sz="20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ru-RU" altLang="ru-RU" sz="2000" dirty="0">
                    <a:solidFill>
                      <a:srgbClr val="333333"/>
                    </a:solidFill>
                    <a:latin typeface="-apple-system"/>
                  </a:rPr>
                  <a:t> — позиционное встраивание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00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00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𝑐𝑙𝑎𝑠𝑠</m:t>
                        </m:r>
                      </m:sub>
                    </m:sSub>
                  </m:oMath>
                </a14:m>
                <a:r>
                  <a:rPr lang="ru-RU" altLang="ru-RU" sz="2000" dirty="0">
                    <a:solidFill>
                      <a:srgbClr val="333333"/>
                    </a:solidFill>
                    <a:latin typeface="-apple-system"/>
                  </a:rPr>
                  <a:t> </a:t>
                </a:r>
                <a14:m>
                  <m:oMath xmlns:m="http://schemas.openxmlformats.org/officeDocument/2006/math">
                    <m:r>
                      <a:rPr lang="ru-RU" altLang="ru-RU" sz="2000" i="1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ru-RU" sz="2000" b="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ru-RU" altLang="ru-RU" sz="2000" dirty="0">
                    <a:solidFill>
                      <a:srgbClr val="333333"/>
                    </a:solidFill>
                    <a:latin typeface="-apple-system"/>
                  </a:rPr>
                  <a:t>— обучаемый </a:t>
                </a:r>
                <a:r>
                  <a:rPr lang="ru-RU" altLang="ru-RU" sz="2000" dirty="0" err="1">
                    <a:solidFill>
                      <a:srgbClr val="333333"/>
                    </a:solidFill>
                    <a:latin typeface="-apple-system"/>
                  </a:rPr>
                  <a:t>токен</a:t>
                </a:r>
                <a:r>
                  <a:rPr lang="ru-RU" altLang="ru-RU" sz="2000" dirty="0">
                    <a:solidFill>
                      <a:srgbClr val="333333"/>
                    </a:solidFill>
                    <a:latin typeface="-apple-system"/>
                  </a:rPr>
                  <a:t> класса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ru-RU" altLang="ru-RU" dirty="0">
                  <a:latin typeface="Arial" panose="020B0604020202020204" pitchFamily="34" charset="0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ru-RU" altLang="ru-RU" sz="18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8" t="-5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63739"/>
            <a:ext cx="65" cy="58467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7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>
                <a:solidFill>
                  <a:schemeClr val="bg1"/>
                </a:solidFill>
              </a:rPr>
              <a:t>Трансформеры</a:t>
            </a:r>
            <a:r>
              <a:rPr lang="ru-RU" sz="4800" b="1" dirty="0">
                <a:solidFill>
                  <a:schemeClr val="bg1"/>
                </a:solidFill>
              </a:rPr>
              <a:t>, полно-связные или сверточные сети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 2021 году был представлен ряд трансформеров-подобных </a:t>
            </a:r>
            <a:r>
              <a:rPr lang="ru-RU" sz="2400" dirty="0" err="1">
                <a:solidFill>
                  <a:schemeClr val="bg1"/>
                </a:solidFill>
              </a:rPr>
              <a:t>полносвязных</a:t>
            </a:r>
            <a:r>
              <a:rPr lang="ru-RU" sz="2400" dirty="0">
                <a:solidFill>
                  <a:schemeClr val="bg1"/>
                </a:solidFill>
              </a:rPr>
              <a:t> архитектур для решения задач компьютерного зрения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ru-RU" sz="2400" dirty="0">
                <a:solidFill>
                  <a:schemeClr val="bg1"/>
                </a:solidFill>
              </a:rPr>
              <a:t>например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. 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Основным преимуществом архитектур типа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 является пониженное число параметров (из за отсутствия многоголового само-внимания) и высокая скорость работы (операции с </a:t>
            </a:r>
            <a:r>
              <a:rPr lang="ru-RU" sz="2400" dirty="0" err="1">
                <a:solidFill>
                  <a:schemeClr val="bg1"/>
                </a:solidFill>
              </a:rPr>
              <a:t>полносвязными</a:t>
            </a:r>
            <a:r>
              <a:rPr lang="ru-RU" sz="2400" dirty="0">
                <a:solidFill>
                  <a:schemeClr val="bg1"/>
                </a:solidFill>
              </a:rPr>
              <a:t> слоями - самые быстрые).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Миксеры могут иметь и другие механизмы перетасовка  признаков.</a:t>
            </a: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69476" y="1375943"/>
            <a:ext cx="11588170" cy="79699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GitHub - filipbasara0/simple-convnext: Simple implementation of the ConvNext  architecture in PyTo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55" y="1472423"/>
            <a:ext cx="4914342" cy="516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ceptionNeXt: When Inception Meets ConvNeXt – arXiv Van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197" y="1516237"/>
            <a:ext cx="7031962" cy="40023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3069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>
                <a:solidFill>
                  <a:schemeClr val="bg1"/>
                </a:solidFill>
              </a:rPr>
              <a:t>Трансформеры</a:t>
            </a:r>
            <a:r>
              <a:rPr lang="ru-RU" sz="4800" b="1" dirty="0">
                <a:solidFill>
                  <a:schemeClr val="bg1"/>
                </a:solidFill>
              </a:rPr>
              <a:t>, полно-связные или сверточные сети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 2021 году был представлен ряд трансформеров-подобных </a:t>
            </a:r>
            <a:r>
              <a:rPr lang="ru-RU" sz="2400" dirty="0" err="1">
                <a:solidFill>
                  <a:schemeClr val="bg1"/>
                </a:solidFill>
              </a:rPr>
              <a:t>полносвязных</a:t>
            </a:r>
            <a:r>
              <a:rPr lang="ru-RU" sz="2400" dirty="0">
                <a:solidFill>
                  <a:schemeClr val="bg1"/>
                </a:solidFill>
              </a:rPr>
              <a:t> архитектур для решения задач компьютерного зрения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ru-RU" sz="2400" dirty="0">
                <a:solidFill>
                  <a:schemeClr val="bg1"/>
                </a:solidFill>
              </a:rPr>
              <a:t>например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. 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Основным преимуществом архитектур типа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 является пониженное число параметров (из за отсутствия многоголового само-внимания) и высокая скорость работы (операции с </a:t>
            </a:r>
            <a:r>
              <a:rPr lang="ru-RU" sz="2400" dirty="0" err="1">
                <a:solidFill>
                  <a:schemeClr val="bg1"/>
                </a:solidFill>
              </a:rPr>
              <a:t>полносвязными</a:t>
            </a:r>
            <a:r>
              <a:rPr lang="ru-RU" sz="2400" dirty="0">
                <a:solidFill>
                  <a:schemeClr val="bg1"/>
                </a:solidFill>
              </a:rPr>
              <a:t> слоями - самые быстрые).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Миксеры могут иметь и другие механизмы перетасовка  признаков.</a:t>
            </a: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69476" y="1375943"/>
            <a:ext cx="11588170" cy="79699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GitHub - filipbasara0/simple-convnext: Simple implementation of the ConvNext  architecture in PyTo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55" y="1472423"/>
            <a:ext cx="4914342" cy="516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ceptionNeXt: When Inception Meets ConvNeXt – arXiv Van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197" y="1516237"/>
            <a:ext cx="7031962" cy="40023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2052" name="Picture 4" descr="CLIP Explained | Papers With Co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" y="1160365"/>
            <a:ext cx="11435073" cy="547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hat are Diffusion Models? | Lil'Lo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428" y="5830862"/>
            <a:ext cx="7530821" cy="336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71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187065" y="4071252"/>
            <a:ext cx="8633460" cy="26616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4737" y="29565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Visual Transformer (VIT)</a:t>
            </a:r>
            <a:endParaRPr lang="ru-RU" sz="4800" dirty="0">
              <a:solidFill>
                <a:schemeClr val="bg1"/>
              </a:solidFill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2"/>
          <a:srcRect t="29667"/>
          <a:stretch/>
        </p:blipFill>
        <p:spPr>
          <a:xfrm>
            <a:off x="3389471" y="4211333"/>
            <a:ext cx="8228648" cy="2646668"/>
          </a:xfrm>
          <a:prstGeom prst="rect">
            <a:avLst/>
          </a:prstGeom>
        </p:spPr>
      </p:pic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190500" y="742950"/>
            <a:ext cx="11859787" cy="335419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sz="2900" b="1" dirty="0">
                <a:solidFill>
                  <a:schemeClr val="bg1"/>
                </a:solidFill>
              </a:rPr>
              <a:t>Разбиение изображения на </a:t>
            </a:r>
            <a:r>
              <a:rPr lang="ru-RU" sz="2900" b="1" dirty="0" err="1">
                <a:solidFill>
                  <a:schemeClr val="bg1"/>
                </a:solidFill>
              </a:rPr>
              <a:t>патчи</a:t>
            </a:r>
            <a:r>
              <a:rPr lang="ru-RU" sz="2900" b="1" dirty="0">
                <a:solidFill>
                  <a:schemeClr val="bg1"/>
                </a:solidFill>
              </a:rPr>
              <a:t>: </a:t>
            </a:r>
            <a:r>
              <a:rPr lang="ru-RU" sz="2900" dirty="0">
                <a:solidFill>
                  <a:schemeClr val="bg1"/>
                </a:solidFill>
              </a:rPr>
              <a:t>вместо обработки всего изображения целиком, </a:t>
            </a:r>
            <a:r>
              <a:rPr lang="ru-RU" sz="2900" dirty="0" err="1">
                <a:solidFill>
                  <a:schemeClr val="bg1"/>
                </a:solidFill>
              </a:rPr>
              <a:t>ViT</a:t>
            </a:r>
            <a:r>
              <a:rPr lang="ru-RU" sz="2900" dirty="0">
                <a:solidFill>
                  <a:schemeClr val="bg1"/>
                </a:solidFill>
              </a:rPr>
              <a:t> делит его на небольшие фрагменты (</a:t>
            </a:r>
            <a:r>
              <a:rPr lang="ru-RU" sz="2900" dirty="0" err="1">
                <a:solidFill>
                  <a:schemeClr val="bg1"/>
                </a:solidFill>
              </a:rPr>
              <a:t>патчи</a:t>
            </a:r>
            <a:r>
              <a:rPr lang="ru-RU" sz="2900" dirty="0">
                <a:solidFill>
                  <a:schemeClr val="bg1"/>
                </a:solidFill>
              </a:rPr>
              <a:t>), например, размером 16x16 пикселей.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sz="2900" b="1" dirty="0">
                <a:solidFill>
                  <a:schemeClr val="bg1"/>
                </a:solidFill>
              </a:rPr>
              <a:t>Преобразование </a:t>
            </a:r>
            <a:r>
              <a:rPr lang="ru-RU" sz="2900" b="1" dirty="0" err="1">
                <a:solidFill>
                  <a:schemeClr val="bg1"/>
                </a:solidFill>
              </a:rPr>
              <a:t>патчей</a:t>
            </a:r>
            <a:r>
              <a:rPr lang="ru-RU" sz="2900" b="1" dirty="0">
                <a:solidFill>
                  <a:schemeClr val="bg1"/>
                </a:solidFill>
              </a:rPr>
              <a:t> в </a:t>
            </a:r>
            <a:r>
              <a:rPr lang="ru-RU" sz="2900" b="1" dirty="0" err="1">
                <a:solidFill>
                  <a:schemeClr val="bg1"/>
                </a:solidFill>
              </a:rPr>
              <a:t>эмбеддинги</a:t>
            </a:r>
            <a:r>
              <a:rPr lang="ru-RU" sz="2900" dirty="0">
                <a:solidFill>
                  <a:schemeClr val="bg1"/>
                </a:solidFill>
              </a:rPr>
              <a:t>: каждый </a:t>
            </a:r>
            <a:r>
              <a:rPr lang="ru-RU" sz="2900" dirty="0" err="1">
                <a:solidFill>
                  <a:schemeClr val="bg1"/>
                </a:solidFill>
              </a:rPr>
              <a:t>патч</a:t>
            </a:r>
            <a:r>
              <a:rPr lang="ru-RU" sz="2900" dirty="0">
                <a:solidFill>
                  <a:schemeClr val="bg1"/>
                </a:solidFill>
              </a:rPr>
              <a:t> преобразуется в вектор фиксированной длины.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sz="2900" b="1" dirty="0">
                <a:solidFill>
                  <a:schemeClr val="bg1"/>
                </a:solidFill>
              </a:rPr>
              <a:t>Добавление позиционного кодирования</a:t>
            </a:r>
            <a:r>
              <a:rPr lang="ru-RU" sz="2900" dirty="0">
                <a:solidFill>
                  <a:schemeClr val="bg1"/>
                </a:solidFill>
              </a:rPr>
              <a:t>: поскольку </a:t>
            </a:r>
            <a:r>
              <a:rPr lang="ru-RU" sz="2900" dirty="0" err="1">
                <a:solidFill>
                  <a:schemeClr val="bg1"/>
                </a:solidFill>
              </a:rPr>
              <a:t>трансформеры</a:t>
            </a:r>
            <a:r>
              <a:rPr lang="ru-RU" sz="2900" dirty="0">
                <a:solidFill>
                  <a:schemeClr val="bg1"/>
                </a:solidFill>
              </a:rPr>
              <a:t> не учитывают порядок входных данных, добавляется информация о позиции каждого </a:t>
            </a:r>
            <a:r>
              <a:rPr lang="ru-RU" sz="2900" dirty="0" err="1">
                <a:solidFill>
                  <a:schemeClr val="bg1"/>
                </a:solidFill>
              </a:rPr>
              <a:t>патча</a:t>
            </a:r>
            <a:r>
              <a:rPr lang="ru-RU" sz="29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sz="2900" b="1" dirty="0">
                <a:solidFill>
                  <a:schemeClr val="bg1"/>
                </a:solidFill>
              </a:rPr>
              <a:t>Полученная последовательность обрабатывается стандартным </a:t>
            </a:r>
            <a:r>
              <a:rPr lang="ru-RU" sz="2900" b="1" dirty="0" err="1">
                <a:solidFill>
                  <a:schemeClr val="bg1"/>
                </a:solidFill>
              </a:rPr>
              <a:t>трансформером</a:t>
            </a:r>
            <a:r>
              <a:rPr lang="ru-RU" sz="2900" dirty="0">
                <a:solidFill>
                  <a:schemeClr val="bg1"/>
                </a:solidFill>
              </a:rPr>
              <a:t>:  модель обучается определять, какие части изображения наиболее важны для выполнения конкретной задачи</a:t>
            </a:r>
          </a:p>
          <a:p>
            <a:pPr>
              <a:lnSpc>
                <a:spcPct val="120000"/>
              </a:lnSpc>
            </a:pP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86912" y="4804150"/>
            <a:ext cx="2781954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dirty="0">
                <a:solidFill>
                  <a:schemeClr val="bg1"/>
                </a:solidFill>
              </a:rPr>
              <a:t>"</a:t>
            </a:r>
            <a:r>
              <a:rPr lang="ru-RU" dirty="0" err="1">
                <a:solidFill>
                  <a:schemeClr val="bg1"/>
                </a:solidFill>
              </a:rPr>
              <a:t>An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Image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is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Worth</a:t>
            </a:r>
            <a:r>
              <a:rPr lang="ru-RU" dirty="0">
                <a:solidFill>
                  <a:schemeClr val="bg1"/>
                </a:solidFill>
              </a:rPr>
              <a:t> 16x16 </a:t>
            </a:r>
            <a:r>
              <a:rPr lang="ru-RU" dirty="0" err="1">
                <a:solidFill>
                  <a:schemeClr val="bg1"/>
                </a:solidFill>
              </a:rPr>
              <a:t>Words</a:t>
            </a:r>
            <a:r>
              <a:rPr lang="ru-RU" dirty="0">
                <a:solidFill>
                  <a:schemeClr val="bg1"/>
                </a:solidFill>
              </a:rPr>
              <a:t>" (</a:t>
            </a:r>
            <a:r>
              <a:rPr lang="ru-RU" dirty="0" err="1">
                <a:solidFill>
                  <a:schemeClr val="bg1"/>
                </a:solidFill>
              </a:rPr>
              <a:t>Dosovitskiy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et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al</a:t>
            </a:r>
            <a:r>
              <a:rPr lang="ru-RU" dirty="0">
                <a:solidFill>
                  <a:schemeClr val="bg1"/>
                </a:solidFill>
              </a:rPr>
              <a:t>., 2020</a:t>
            </a:r>
            <a:r>
              <a:rPr lang="ru-RU" dirty="0" smtClean="0">
                <a:solidFill>
                  <a:schemeClr val="bg1"/>
                </a:solidFill>
              </a:rPr>
              <a:t>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981075" y="6664639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https://habr.com/ru/search/?target_type=posts&amp;order=relevance&amp;q=[vision+transformer]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3187065" y="6411893"/>
            <a:ext cx="25571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/>
              <a:t>https://github.com/lucidrains/vit-pytorch</a:t>
            </a:r>
          </a:p>
        </p:txBody>
      </p:sp>
    </p:spTree>
    <p:extLst>
      <p:ext uri="{BB962C8B-B14F-4D97-AF65-F5344CB8AC3E}">
        <p14:creationId xmlns:p14="http://schemas.microsoft.com/office/powerpoint/2010/main" val="144269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3152775" cy="2203450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Блок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энкодера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: </a:t>
            </a:r>
            <a:endParaRPr lang="ru-RU" altLang="ru-RU" sz="1700" dirty="0" smtClean="0">
              <a:solidFill>
                <a:srgbClr val="333333"/>
              </a:solidFill>
              <a:latin typeface="Menlo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ru-RU" sz="1700" dirty="0" smtClean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Layer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Normalization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endParaRPr lang="ru-RU" altLang="ru-RU" sz="1700" dirty="0" smtClean="0">
              <a:solidFill>
                <a:srgbClr val="333333"/>
              </a:solidFill>
              <a:latin typeface="Menlo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ru-RU" sz="1700" dirty="0" smtClean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Multi-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Head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 smtClean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Self-Attention</a:t>
            </a:r>
            <a:endParaRPr lang="ru-RU" altLang="ru-RU" sz="1700" dirty="0" smtClean="0">
              <a:solidFill>
                <a:srgbClr val="333333"/>
              </a:solidFill>
              <a:latin typeface="Menlo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ru-RU" sz="1700" dirty="0" smtClean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Residual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Connection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endParaRPr lang="ru-RU" altLang="ru-RU" sz="1700" dirty="0" smtClean="0">
              <a:solidFill>
                <a:srgbClr val="333333"/>
              </a:solidFill>
              <a:latin typeface="Menlo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ru-RU" sz="1700" dirty="0" smtClean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Layer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Normalization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endParaRPr lang="ru-RU" altLang="ru-RU" sz="1700" dirty="0" smtClean="0">
              <a:solidFill>
                <a:srgbClr val="333333"/>
              </a:solidFill>
              <a:latin typeface="Menlo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ru-RU" sz="1700" dirty="0" smtClean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Feed-Forward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Network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endParaRPr lang="ru-RU" altLang="ru-RU" sz="1700" dirty="0" smtClean="0">
              <a:solidFill>
                <a:srgbClr val="333333"/>
              </a:solidFill>
              <a:latin typeface="Menlo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ru-RU" sz="1700" dirty="0" smtClean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└──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Residual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Connection</a:t>
            </a:r>
            <a:r>
              <a:rPr lang="ru-RU" altLang="ru-RU" sz="1700" dirty="0"/>
              <a:t> </a:t>
            </a:r>
            <a:endParaRPr lang="ru-RU" altLang="ru-RU" sz="1700" dirty="0">
              <a:latin typeface="Arial" panose="020B0604020202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568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>
                <a:hlinkClick r:id="rId2"/>
              </a:rPr>
              <a:t>https://dzen.ru/a/Z9ma4LdbvhFdvdbs</a:t>
            </a:r>
            <a:r>
              <a:rPr lang="en-US" dirty="0" smtClean="0"/>
              <a:t> </a:t>
            </a:r>
            <a:r>
              <a:rPr lang="ru-RU" b="1" dirty="0"/>
              <a:t>Как </a:t>
            </a:r>
            <a:r>
              <a:rPr lang="ru-RU" b="1" dirty="0" err="1"/>
              <a:t>Vision</a:t>
            </a:r>
            <a:r>
              <a:rPr lang="ru-RU" b="1" dirty="0"/>
              <a:t> </a:t>
            </a:r>
            <a:r>
              <a:rPr lang="ru-RU" b="1" dirty="0" err="1"/>
              <a:t>Transformer</a:t>
            </a:r>
            <a:r>
              <a:rPr lang="ru-RU" b="1" dirty="0"/>
              <a:t> революционизирует анализ изображений: от обучения на больших </a:t>
            </a:r>
            <a:r>
              <a:rPr lang="ru-RU" b="1" dirty="0" err="1"/>
              <a:t>датасетах</a:t>
            </a:r>
            <a:r>
              <a:rPr lang="ru-RU" b="1" dirty="0"/>
              <a:t> до прорывных возможностей ИИ</a:t>
            </a:r>
          </a:p>
          <a:p>
            <a:r>
              <a:rPr lang="en-US" dirty="0" smtClean="0">
                <a:hlinkClick r:id="rId3"/>
              </a:rPr>
              <a:t>https://habr.com/ru/articles/896594/?ysclid=mhdor12eqh148088450</a:t>
            </a:r>
            <a:r>
              <a:rPr lang="en-US" dirty="0" smtClean="0"/>
              <a:t> </a:t>
            </a:r>
            <a:r>
              <a:rPr lang="ru-RU" dirty="0" err="1"/>
              <a:t>Vision</a:t>
            </a:r>
            <a:r>
              <a:rPr lang="ru-RU" dirty="0"/>
              <a:t> </a:t>
            </a:r>
            <a:r>
              <a:rPr lang="ru-RU" dirty="0" err="1"/>
              <a:t>Transformer</a:t>
            </a:r>
            <a:r>
              <a:rPr lang="ru-RU" dirty="0"/>
              <a:t>-применение трансформеров в задачах компьютерного зрения</a:t>
            </a:r>
          </a:p>
          <a:p>
            <a:r>
              <a:rPr lang="en-US" dirty="0" smtClean="0">
                <a:hlinkClick r:id="rId4"/>
              </a:rPr>
              <a:t>https://habr.com/ru/articles/935726/</a:t>
            </a:r>
            <a:r>
              <a:rPr lang="en-US" dirty="0" smtClean="0"/>
              <a:t>  </a:t>
            </a:r>
            <a:r>
              <a:rPr lang="ru-RU" dirty="0" err="1"/>
              <a:t>Vision</a:t>
            </a:r>
            <a:r>
              <a:rPr lang="ru-RU" dirty="0"/>
              <a:t> </a:t>
            </a:r>
            <a:r>
              <a:rPr lang="ru-RU" dirty="0" err="1"/>
              <a:t>Transformers</a:t>
            </a:r>
            <a:r>
              <a:rPr lang="ru-RU" dirty="0"/>
              <a:t>: всё, что вам нужно — это внимание</a:t>
            </a:r>
          </a:p>
          <a:p>
            <a:r>
              <a:rPr lang="en-US" dirty="0" smtClean="0">
                <a:hlinkClick r:id="rId5"/>
              </a:rPr>
              <a:t>https://github.com/EPC-MSU/EduNet-lectures/blob/dev-2.3/out/L10_Transformers.ipynb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6"/>
              </a:rPr>
              <a:t>https://teletype.in/@roma_cv/zagOtthBQSH</a:t>
            </a:r>
            <a:r>
              <a:rPr lang="en-US" dirty="0" smtClean="0"/>
              <a:t> </a:t>
            </a:r>
            <a:r>
              <a:rPr lang="ru-RU" dirty="0" smtClean="0"/>
              <a:t>Методы дообучения. PEFT. База к собеседованиям</a:t>
            </a:r>
            <a:endParaRPr lang="en-US" dirty="0" smtClean="0"/>
          </a:p>
          <a:p>
            <a:r>
              <a:rPr lang="en-US" dirty="0" smtClean="0">
                <a:hlinkClick r:id="rId7"/>
              </a:rPr>
              <a:t>https://pytorch.org/blog/a-primer-on-llm-post-training/</a:t>
            </a:r>
            <a:r>
              <a:rPr lang="en-US" dirty="0" smtClean="0"/>
              <a:t>   </a:t>
            </a:r>
          </a:p>
          <a:p>
            <a:r>
              <a:rPr lang="en-US" dirty="0" smtClean="0">
                <a:hlinkClick r:id="rId8"/>
              </a:rPr>
              <a:t>https://blog.deepschool.ru/category/cv/</a:t>
            </a:r>
            <a:endParaRPr lang="en-US" dirty="0" smtClean="0"/>
          </a:p>
          <a:p>
            <a:r>
              <a:rPr lang="en-US" dirty="0" smtClean="0">
                <a:hlinkClick r:id="rId9"/>
              </a:rPr>
              <a:t>https://blog.deepschool.ru/category/architecture/</a:t>
            </a:r>
            <a:endParaRPr lang="en-US" dirty="0" smtClean="0"/>
          </a:p>
          <a:p>
            <a:r>
              <a:rPr lang="en-US" dirty="0" smtClean="0">
                <a:hlinkClick r:id="rId10"/>
              </a:rPr>
              <a:t>https://blog.deepschool.ru/category/dl/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11"/>
              </a:rPr>
              <a:t>https://github.com/GeeeekExplorer/nano-vllm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12"/>
              </a:rPr>
              <a:t>https://huggingface.co/blog/lora-fast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13"/>
              </a:rPr>
              <a:t>https://t.me/c/2445031628/3/1623</a:t>
            </a:r>
            <a:r>
              <a:rPr lang="en-US" dirty="0" smtClean="0"/>
              <a:t>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120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>
                <a:hlinkClick r:id="rId2"/>
              </a:rPr>
              <a:t>https://blog.deepschool.ru/cv/kto-za-rulyom-transformer/?utm_source=tg&amp;utm_medium=post&amp;utm_campaign=blog-article&amp;utm_content=deepschool&amp;utm_term=who%27s-driving-transformer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3"/>
              </a:rPr>
              <a:t>https://huggingface.co/papers/2506.17930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4"/>
              </a:rPr>
              <a:t>https://github.com/unsplash/datasets</a:t>
            </a:r>
            <a:r>
              <a:rPr lang="en-US" dirty="0" smtClean="0"/>
              <a:t> </a:t>
            </a:r>
            <a:r>
              <a:rPr lang="ru-RU" dirty="0" smtClean="0"/>
              <a:t> </a:t>
            </a:r>
            <a:r>
              <a:rPr lang="ru-RU" dirty="0" err="1" smtClean="0"/>
              <a:t>Unsplash</a:t>
            </a:r>
            <a:r>
              <a:rPr lang="ru-RU" dirty="0" smtClean="0"/>
              <a:t> </a:t>
            </a:r>
            <a:r>
              <a:rPr lang="ru-RU" dirty="0" err="1" smtClean="0"/>
              <a:t>Dataset</a:t>
            </a:r>
            <a:r>
              <a:rPr lang="ru-RU" dirty="0" smtClean="0"/>
              <a:t> — уникальная коллекция данных для исследований в области компьютерного зрения и машинного обучения. Включает два варианта:  </a:t>
            </a:r>
          </a:p>
          <a:p>
            <a:r>
              <a:rPr lang="ru-RU" dirty="0" smtClean="0"/>
              <a:t>— </a:t>
            </a:r>
            <a:r>
              <a:rPr lang="ru-RU" dirty="0" err="1" smtClean="0"/>
              <a:t>Lite</a:t>
            </a:r>
            <a:r>
              <a:rPr lang="ru-RU" dirty="0" smtClean="0"/>
              <a:t> (25k фото + 1M поисковых запросов) доступен для коммерческого использования  </a:t>
            </a:r>
          </a:p>
          <a:p>
            <a:r>
              <a:rPr lang="ru-RU" dirty="0" smtClean="0"/>
              <a:t>— </a:t>
            </a:r>
            <a:r>
              <a:rPr lang="ru-RU" dirty="0" err="1" smtClean="0"/>
              <a:t>Full</a:t>
            </a:r>
            <a:r>
              <a:rPr lang="ru-RU" dirty="0" smtClean="0"/>
              <a:t> (6.5M+ фото + 160M запросов) доступен только для некоммерческих целей  </a:t>
            </a:r>
          </a:p>
          <a:p>
            <a:r>
              <a:rPr lang="ru-RU" dirty="0" smtClean="0"/>
              <a:t>Данные собирались с платформы </a:t>
            </a:r>
            <a:r>
              <a:rPr lang="ru-RU" dirty="0" err="1" smtClean="0"/>
              <a:t>Unsplash</a:t>
            </a:r>
            <a:r>
              <a:rPr lang="ru-RU" dirty="0" smtClean="0"/>
              <a:t>, где фотографы со всего мира загружают изображения по свободной лицензии. Набор особенно ценен разнообразием контекстов — от пейзажей до абстрактных композиций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https://blog.deepschool.ru/llm/kak-yazykovye-modeli-nauchilis-videt/?utm_source=tg&amp;utm_medium=post&amp;utm_campaign=blog-article&amp;utm_content=deepschool&amp;utm_term=multimodal-llm-part-1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6"/>
              </a:rPr>
              <a:t>https://t.me/c/2445031628/3/1344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7"/>
              </a:rPr>
              <a:t>https://visionbook.mit.edu/</a:t>
            </a:r>
            <a:r>
              <a:rPr lang="en-US" dirty="0" smtClean="0"/>
              <a:t> </a:t>
            </a:r>
            <a:r>
              <a:rPr lang="en-US" dirty="0" smtClean="0">
                <a:hlinkClick r:id="rId8"/>
              </a:rPr>
              <a:t>https://github.com/GeeeekExplorer/nano-vllm</a:t>
            </a:r>
            <a:r>
              <a:rPr lang="en-US" dirty="0" smtClean="0"/>
              <a:t>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27345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 smtClean="0">
                <a:hlinkClick r:id="rId2"/>
              </a:rPr>
              <a:t>https://huggingface.co/blog/vlms-2025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3"/>
              </a:rPr>
              <a:t>https://blog.deepschool.ru/cv/masked-image-modeling/?utm_source=tg&amp;utm_medium=post&amp;utm_campaign=blog-article&amp;utm_content=deepschool&amp;utm_term=digest-may2025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4"/>
              </a:rPr>
              <a:t>https://github.com/NielsRogge/Transformers-Tutorials?tab=readme-ov-file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5"/>
              </a:rPr>
              <a:t>https://github.com/gracikk-ds/DeepLearningSchool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6"/>
              </a:rPr>
              <a:t>https://github.com/gracikk-ds/hw-01-modeling/tree/fb2b1b3f5debff908522b89f014f8e0c8832b8f9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7"/>
              </a:rPr>
              <a:t>https://github.com/gracikk-ds/cv-epam-course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8"/>
              </a:rPr>
              <a:t>https://github.com/gracikk-ds/cv-rocket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9"/>
              </a:rPr>
              <a:t>https://debuggercafe.com/exploring-fast-segment-anything/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10"/>
              </a:rPr>
              <a:t>https://debuggercafe.com/a-mixture-of-foundation-models-for-segmentation-and-detection-tasks/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11"/>
              </a:rPr>
              <a:t>https://debuggercafe.com/qwen2-vl/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12"/>
              </a:rPr>
              <a:t>https://github.com/tintn/vision-transformer-from-scratch/blob/main/inspect.ipynb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13"/>
              </a:rPr>
              <a:t>https://github.com/sovit-123/fasterrcnn-pytorch-training-pipeline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14"/>
              </a:rPr>
              <a:t>https://debuggercafe.com/fine-tuning-mask2former/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15"/>
              </a:rPr>
              <a:t>https://github.com/sovit-123/vision_transformers</a:t>
            </a:r>
            <a:r>
              <a:rPr lang="en-US" dirty="0" smtClean="0"/>
              <a:t>  </a:t>
            </a:r>
          </a:p>
          <a:p>
            <a:r>
              <a:rPr lang="en-US" dirty="0" smtClean="0">
                <a:hlinkClick r:id="rId16"/>
              </a:rPr>
              <a:t>https://debuggercafe.com/vision-transformer-from-scratch/</a:t>
            </a:r>
            <a:r>
              <a:rPr lang="en-US" dirty="0" smtClean="0"/>
              <a:t> </a:t>
            </a:r>
          </a:p>
          <a:p>
            <a:r>
              <a:rPr lang="en-US" dirty="0" smtClean="0"/>
              <a:t>https://github.com/nerminnuraydogan/vision-transformer</a:t>
            </a:r>
          </a:p>
          <a:p>
            <a:r>
              <a:rPr lang="en-US" dirty="0" smtClean="0"/>
              <a:t> </a:t>
            </a:r>
            <a:r>
              <a:rPr lang="en-US" dirty="0" smtClean="0">
                <a:hlinkClick r:id="rId17"/>
              </a:rPr>
              <a:t>https://debuggercafe.com/rt-detr/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18"/>
              </a:rPr>
              <a:t>https://cs231n.stanford.edu/slides/2024/</a:t>
            </a:r>
            <a:r>
              <a:rPr lang="en-US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54586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>
                <a:hlinkClick r:id="rId2"/>
              </a:rPr>
              <a:t>https://habr.com/ru/companies/yandex/articles/886466/</a:t>
            </a:r>
            <a:r>
              <a:rPr lang="en-US" dirty="0" smtClean="0"/>
              <a:t>  </a:t>
            </a:r>
            <a:r>
              <a:rPr lang="ru-RU" dirty="0"/>
              <a:t>От каскадных моделей до картинок в 4к: как эволюционировали </a:t>
            </a:r>
            <a:r>
              <a:rPr lang="ru-RU" dirty="0" err="1"/>
              <a:t>диффузионки</a:t>
            </a:r>
            <a:endParaRPr lang="ru-RU" dirty="0"/>
          </a:p>
          <a:p>
            <a:r>
              <a:rPr lang="en-US" dirty="0" smtClean="0">
                <a:hlinkClick r:id="rId3"/>
              </a:rPr>
              <a:t>https://habr.com/ru/companies/data_light/articles/884726/</a:t>
            </a:r>
            <a:r>
              <a:rPr lang="en-US" dirty="0" smtClean="0"/>
              <a:t> </a:t>
            </a:r>
            <a:r>
              <a:rPr lang="ru-RU" dirty="0"/>
              <a:t>Как выстроить разметку для </a:t>
            </a:r>
            <a:r>
              <a:rPr lang="ru-RU" dirty="0" err="1"/>
              <a:t>паноптической</a:t>
            </a:r>
            <a:r>
              <a:rPr lang="ru-RU" dirty="0"/>
              <a:t> сегментации правильно</a:t>
            </a:r>
            <a:r>
              <a:rPr lang="ru-RU" dirty="0" smtClean="0"/>
              <a:t>?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https://habr.com/ru/companies/data_light/articles/855336/</a:t>
            </a:r>
            <a:r>
              <a:rPr lang="en-US" dirty="0" smtClean="0"/>
              <a:t> </a:t>
            </a:r>
            <a:r>
              <a:rPr lang="ru-RU" dirty="0"/>
              <a:t>Семантическая сегментация: самый полный </a:t>
            </a:r>
            <a:r>
              <a:rPr lang="ru-RU" dirty="0" err="1"/>
              <a:t>гайд</a:t>
            </a:r>
            <a:r>
              <a:rPr lang="ru-RU" dirty="0"/>
              <a:t> 2024</a:t>
            </a:r>
          </a:p>
          <a:p>
            <a:r>
              <a:rPr lang="en-US" dirty="0" smtClean="0"/>
              <a:t> </a:t>
            </a:r>
            <a:r>
              <a:rPr lang="en-US" dirty="0" smtClean="0">
                <a:hlinkClick r:id="rId5"/>
              </a:rPr>
              <a:t>https://keylabs.ai/blog/maximizing-object-detection-yolov8-performance-tips/</a:t>
            </a:r>
            <a:r>
              <a:rPr lang="en-US" dirty="0" smtClean="0"/>
              <a:t> </a:t>
            </a:r>
            <a:r>
              <a:rPr lang="en-US" b="1" dirty="0"/>
              <a:t>Maximizing Object Detection: YOLOv8 Performance Tips</a:t>
            </a:r>
          </a:p>
          <a:p>
            <a:r>
              <a:rPr lang="en-US" dirty="0" smtClean="0"/>
              <a:t> 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3336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682365" y="3836470"/>
            <a:ext cx="5600700" cy="27859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Архитектуры </a:t>
            </a:r>
            <a:r>
              <a:rPr lang="ru-RU" sz="4800" b="1" dirty="0" err="1">
                <a:solidFill>
                  <a:schemeClr val="bg1"/>
                </a:solidFill>
              </a:rPr>
              <a:t>трансформеры</a:t>
            </a:r>
            <a:r>
              <a:rPr lang="en-US" sz="4800" b="1" dirty="0">
                <a:solidFill>
                  <a:schemeClr val="bg1"/>
                </a:solidFill>
              </a:rPr>
              <a:t> - VIT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1449" y="952500"/>
            <a:ext cx="11744325" cy="3627120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200" dirty="0">
                <a:solidFill>
                  <a:schemeClr val="bg1"/>
                </a:solidFill>
              </a:rPr>
              <a:t>Архитектура </a:t>
            </a:r>
            <a:r>
              <a:rPr lang="ru-RU" sz="2200" dirty="0" err="1">
                <a:solidFill>
                  <a:schemeClr val="bg1"/>
                </a:solidFill>
              </a:rPr>
              <a:t>ViT</a:t>
            </a:r>
            <a:r>
              <a:rPr lang="ru-RU" sz="2200" dirty="0">
                <a:solidFill>
                  <a:schemeClr val="bg1"/>
                </a:solidFill>
              </a:rPr>
              <a:t> - переосмысление архитектуры BERT для обработки естественных языков.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В основе архитектуры слой много-</a:t>
            </a:r>
            <a:r>
              <a:rPr lang="ru-RU" altLang="ru-RU" sz="2200" dirty="0" err="1">
                <a:solidFill>
                  <a:schemeClr val="bg1"/>
                </a:solidFill>
              </a:rPr>
              <a:t>голового</a:t>
            </a:r>
            <a:r>
              <a:rPr lang="ru-RU" altLang="ru-RU" sz="2200" dirty="0">
                <a:solidFill>
                  <a:schemeClr val="bg1"/>
                </a:solidFill>
              </a:rPr>
              <a:t> </a:t>
            </a:r>
            <a:r>
              <a:rPr lang="ru-RU" altLang="ru-RU" sz="2200" dirty="0" err="1">
                <a:solidFill>
                  <a:schemeClr val="bg1"/>
                </a:solidFill>
              </a:rPr>
              <a:t>самовнимания</a:t>
            </a:r>
            <a:r>
              <a:rPr lang="ru-RU" altLang="ru-RU" sz="2200" dirty="0">
                <a:solidFill>
                  <a:schemeClr val="bg1"/>
                </a:solidFill>
              </a:rPr>
              <a:t>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Модель полностью </a:t>
            </a:r>
            <a:r>
              <a:rPr lang="ru-RU" altLang="ru-RU" sz="2200" dirty="0" err="1">
                <a:solidFill>
                  <a:schemeClr val="bg1"/>
                </a:solidFill>
              </a:rPr>
              <a:t>полносвязная</a:t>
            </a:r>
            <a:r>
              <a:rPr lang="ru-RU" altLang="ru-RU" sz="2200" dirty="0">
                <a:solidFill>
                  <a:schemeClr val="bg1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Модель показала точность 88,5 % по методу top-1 на наборе данных </a:t>
            </a:r>
            <a:r>
              <a:rPr lang="ru-RU" altLang="ru-RU" sz="2200" dirty="0" err="1">
                <a:solidFill>
                  <a:schemeClr val="bg1"/>
                </a:solidFill>
              </a:rPr>
              <a:t>ImageNet</a:t>
            </a:r>
            <a:endParaRPr lang="ru-RU" altLang="ru-RU" sz="2200" dirty="0">
              <a:solidFill>
                <a:schemeClr val="bg1"/>
              </a:solidFill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Модель </a:t>
            </a:r>
            <a:r>
              <a:rPr lang="ru-RU" altLang="ru-RU" sz="2200" dirty="0" err="1">
                <a:solidFill>
                  <a:schemeClr val="bg1"/>
                </a:solidFill>
              </a:rPr>
              <a:t>предобучена</a:t>
            </a:r>
            <a:r>
              <a:rPr lang="ru-RU" altLang="ru-RU" sz="2200" dirty="0">
                <a:solidFill>
                  <a:schemeClr val="bg1"/>
                </a:solidFill>
              </a:rPr>
              <a:t> на наборе JFT-300M (набор с 300 млн. изображений. 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В случае </a:t>
            </a:r>
            <a:r>
              <a:rPr lang="ru-RU" altLang="ru-RU" sz="2200" dirty="0" err="1">
                <a:solidFill>
                  <a:schemeClr val="bg1"/>
                </a:solidFill>
              </a:rPr>
              <a:t>предобучения</a:t>
            </a:r>
            <a:r>
              <a:rPr lang="ru-RU" altLang="ru-RU" sz="2200" dirty="0">
                <a:solidFill>
                  <a:schemeClr val="bg1"/>
                </a:solidFill>
              </a:rPr>
              <a:t> на небольших наборах данных (менее 14 млн изображений) точность модели </a:t>
            </a:r>
            <a:r>
              <a:rPr lang="ru-RU" altLang="ru-RU" sz="2200" dirty="0" err="1">
                <a:solidFill>
                  <a:schemeClr val="bg1"/>
                </a:solidFill>
              </a:rPr>
              <a:t>ViT</a:t>
            </a:r>
            <a:r>
              <a:rPr lang="ru-RU" altLang="ru-RU" sz="2200" dirty="0">
                <a:solidFill>
                  <a:schemeClr val="bg1"/>
                </a:solidFill>
              </a:rPr>
              <a:t> значительно снижается (примерно до 75%).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Число параметров </a:t>
            </a:r>
            <a:r>
              <a:rPr lang="ru-RU" altLang="ru-RU" sz="2200" dirty="0" err="1">
                <a:solidFill>
                  <a:schemeClr val="bg1"/>
                </a:solidFill>
              </a:rPr>
              <a:t>ViT</a:t>
            </a:r>
            <a:r>
              <a:rPr lang="ru-RU" altLang="ru-RU" sz="2200" dirty="0">
                <a:solidFill>
                  <a:schemeClr val="bg1"/>
                </a:solidFill>
              </a:rPr>
              <a:t> в 10 раз выше чем для </a:t>
            </a:r>
            <a:r>
              <a:rPr lang="ru-RU" altLang="ru-RU" sz="2200" dirty="0" err="1">
                <a:solidFill>
                  <a:schemeClr val="bg1"/>
                </a:solidFill>
              </a:rPr>
              <a:t>сверточной</a:t>
            </a:r>
            <a:r>
              <a:rPr lang="ru-RU" altLang="ru-RU" sz="2200" dirty="0">
                <a:solidFill>
                  <a:schemeClr val="bg1"/>
                </a:solidFill>
              </a:rPr>
              <a:t> сети (~ 600 тыс. параметров).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2000" dirty="0">
              <a:solidFill>
                <a:srgbClr val="000000"/>
              </a:solidFill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43FC4208-8440-B61B-98DA-13944F79768D}"/>
              </a:ext>
            </a:extLst>
          </p:cNvPr>
          <p:cNvGrpSpPr/>
          <p:nvPr/>
        </p:nvGrpSpPr>
        <p:grpSpPr>
          <a:xfrm>
            <a:off x="9414923" y="3750854"/>
            <a:ext cx="2233469" cy="2996670"/>
            <a:chOff x="7867436" y="3748534"/>
            <a:chExt cx="2233469" cy="2996670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7867436" y="3834150"/>
              <a:ext cx="2233469" cy="2911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61593" y="4032250"/>
              <a:ext cx="1334390" cy="2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9" name="TextBox 8"/>
            <p:cNvSpPr txBox="1"/>
            <p:nvPr/>
          </p:nvSpPr>
          <p:spPr>
            <a:xfrm>
              <a:off x="7929880" y="3748534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Блок </a:t>
              </a:r>
              <a:r>
                <a:rPr kumimoji="0" lang="ru-RU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трансформер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229" y="3836470"/>
            <a:ext cx="5149216" cy="278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4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dirty="0" smtClean="0">
                <a:solidFill>
                  <a:schemeClr val="bg1"/>
                </a:solidFill>
              </a:rPr>
              <a:t>Достоинства трансформеров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19" name="Объект 2"/>
          <p:cNvSpPr txBox="1">
            <a:spLocks/>
          </p:cNvSpPr>
          <p:nvPr/>
        </p:nvSpPr>
        <p:spPr>
          <a:xfrm>
            <a:off x="219075" y="952500"/>
            <a:ext cx="11800205" cy="56959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2925" lvl="2" indent="-285750">
              <a:lnSpc>
                <a:spcPct val="110000"/>
              </a:lnSpc>
              <a:spcBef>
                <a:spcPts val="300"/>
              </a:spcBef>
            </a:pPr>
            <a:r>
              <a:rPr lang="ru-RU" sz="2200" b="1" dirty="0" smtClean="0">
                <a:solidFill>
                  <a:schemeClr val="bg1"/>
                </a:solidFill>
              </a:rPr>
              <a:t>Глобальное внимание</a:t>
            </a:r>
            <a:r>
              <a:rPr lang="en-US" sz="2200" b="1" dirty="0" smtClean="0">
                <a:solidFill>
                  <a:schemeClr val="bg1"/>
                </a:solidFill>
              </a:rPr>
              <a:t> </a:t>
            </a:r>
            <a:r>
              <a:rPr lang="en-US" sz="2200" dirty="0" smtClean="0">
                <a:solidFill>
                  <a:schemeClr val="bg1"/>
                </a:solidFill>
              </a:rPr>
              <a:t>- </a:t>
            </a:r>
            <a:r>
              <a:rPr lang="ru-RU" sz="2200" dirty="0" smtClean="0">
                <a:solidFill>
                  <a:schemeClr val="bg1"/>
                </a:solidFill>
              </a:rPr>
              <a:t>построение сложных зависимостей между признаками локальных участков изображения независимо от их взаимного расположения.    </a:t>
            </a:r>
          </a:p>
          <a:p>
            <a:pPr marL="542925" lvl="1" indent="-285750">
              <a:lnSpc>
                <a:spcPct val="110000"/>
              </a:lnSpc>
              <a:spcBef>
                <a:spcPts val="600"/>
              </a:spcBef>
            </a:pPr>
            <a:r>
              <a:rPr lang="ru-RU" sz="2200" b="1" dirty="0">
                <a:solidFill>
                  <a:schemeClr val="bg1"/>
                </a:solidFill>
              </a:rPr>
              <a:t>Преимущества при </a:t>
            </a:r>
            <a:r>
              <a:rPr lang="ru-RU" sz="2200" b="1" dirty="0" err="1" smtClean="0">
                <a:solidFill>
                  <a:schemeClr val="bg1"/>
                </a:solidFill>
              </a:rPr>
              <a:t>предобучении</a:t>
            </a:r>
            <a:r>
              <a:rPr lang="ru-RU" sz="2200" b="1" dirty="0" smtClean="0">
                <a:solidFill>
                  <a:schemeClr val="bg1"/>
                </a:solidFill>
              </a:rPr>
              <a:t>/масштабировании - </a:t>
            </a:r>
            <a:r>
              <a:rPr lang="ru-RU" sz="2200" dirty="0" err="1" smtClean="0">
                <a:solidFill>
                  <a:schemeClr val="bg1"/>
                </a:solidFill>
              </a:rPr>
              <a:t>Трансформеры</a:t>
            </a:r>
            <a:r>
              <a:rPr lang="ru-RU" sz="2200" dirty="0" smtClean="0">
                <a:solidFill>
                  <a:schemeClr val="bg1"/>
                </a:solidFill>
              </a:rPr>
              <a:t> позволят обучать модели с значительно увеличенным числом параметров. Это дает возможность обучаться на больших наборах данных, таких как JFT-300M / </a:t>
            </a:r>
            <a:r>
              <a:rPr lang="en-US" sz="2200" dirty="0" smtClean="0">
                <a:solidFill>
                  <a:schemeClr val="bg1"/>
                </a:solidFill>
              </a:rPr>
              <a:t>JFT-3B</a:t>
            </a:r>
            <a:r>
              <a:rPr lang="ru-RU" sz="2200" dirty="0" smtClean="0">
                <a:solidFill>
                  <a:schemeClr val="bg1"/>
                </a:solidFill>
              </a:rPr>
              <a:t>. </a:t>
            </a:r>
          </a:p>
          <a:p>
            <a:pPr marL="1657350" lvl="3" indent="-285750">
              <a:lnSpc>
                <a:spcPct val="110000"/>
              </a:lnSpc>
              <a:spcBef>
                <a:spcPts val="600"/>
              </a:spcBef>
            </a:pPr>
            <a:r>
              <a:rPr lang="ru-RU" sz="2200" b="1" dirty="0" smtClean="0">
                <a:solidFill>
                  <a:schemeClr val="bg1"/>
                </a:solidFill>
              </a:rPr>
              <a:t>Путь повышения точности и обобщающей способности за счет </a:t>
            </a:r>
            <a:r>
              <a:rPr lang="ru-RU" sz="2200" b="1" dirty="0" err="1" smtClean="0">
                <a:solidFill>
                  <a:schemeClr val="bg1"/>
                </a:solidFill>
              </a:rPr>
              <a:t>предобучения</a:t>
            </a:r>
            <a:r>
              <a:rPr lang="ru-RU" sz="2200" dirty="0" smtClean="0">
                <a:solidFill>
                  <a:schemeClr val="bg1"/>
                </a:solidFill>
              </a:rPr>
              <a:t>.    </a:t>
            </a:r>
          </a:p>
          <a:p>
            <a:pPr marL="742950" lvl="1" indent="-285750">
              <a:lnSpc>
                <a:spcPct val="110000"/>
              </a:lnSpc>
              <a:spcBef>
                <a:spcPts val="600"/>
              </a:spcBef>
            </a:pPr>
            <a:r>
              <a:rPr lang="en-US" sz="2200" b="1" dirty="0">
                <a:solidFill>
                  <a:schemeClr val="bg1"/>
                </a:solidFill>
              </a:rPr>
              <a:t>Self-supervised </a:t>
            </a:r>
            <a:r>
              <a:rPr lang="en-US" sz="2200" b="1" dirty="0" err="1">
                <a:solidFill>
                  <a:schemeClr val="bg1"/>
                </a:solidFill>
              </a:rPr>
              <a:t>pretraining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dirty="0" smtClean="0">
                <a:solidFill>
                  <a:schemeClr val="bg1"/>
                </a:solidFill>
              </a:rPr>
              <a:t>- </a:t>
            </a:r>
            <a:r>
              <a:rPr lang="ru-RU" sz="2200" dirty="0" smtClean="0">
                <a:solidFill>
                  <a:schemeClr val="bg1"/>
                </a:solidFill>
              </a:rPr>
              <a:t>Возможность для некоторых архитектур </a:t>
            </a:r>
            <a:r>
              <a:rPr lang="ru-RU" sz="2200" dirty="0" err="1" smtClean="0">
                <a:solidFill>
                  <a:schemeClr val="bg1"/>
                </a:solidFill>
              </a:rPr>
              <a:t>предобучения</a:t>
            </a:r>
            <a:r>
              <a:rPr lang="ru-RU" sz="2200" dirty="0" smtClean="0">
                <a:solidFill>
                  <a:schemeClr val="bg1"/>
                </a:solidFill>
              </a:rPr>
              <a:t> на не размеченных данных. </a:t>
            </a:r>
          </a:p>
          <a:p>
            <a:pPr marL="1200150" lvl="2" indent="-285750">
              <a:lnSpc>
                <a:spcPct val="110000"/>
              </a:lnSpc>
              <a:spcBef>
                <a:spcPts val="600"/>
              </a:spcBef>
            </a:pPr>
            <a:r>
              <a:rPr lang="ru-RU" sz="2200" dirty="0" err="1" smtClean="0">
                <a:solidFill>
                  <a:schemeClr val="bg1"/>
                </a:solidFill>
              </a:rPr>
              <a:t>Предобучение</a:t>
            </a:r>
            <a:r>
              <a:rPr lang="ru-RU" sz="2200" dirty="0" smtClean="0">
                <a:solidFill>
                  <a:schemeClr val="bg1"/>
                </a:solidFill>
              </a:rPr>
              <a:t> баз разметки потенциально способствует повышению выразительной силы (сложности признаков) и обобщающей способности нейронной сети.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sz="2200" b="1" dirty="0" err="1">
                <a:solidFill>
                  <a:schemeClr val="bg1"/>
                </a:solidFill>
              </a:rPr>
              <a:t>Мультимодальность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smtClean="0">
                <a:solidFill>
                  <a:schemeClr val="bg1"/>
                </a:solidFill>
              </a:rPr>
              <a:t>– </a:t>
            </a:r>
            <a:r>
              <a:rPr lang="ru-RU" sz="2200" dirty="0" err="1" smtClean="0">
                <a:solidFill>
                  <a:schemeClr val="bg1"/>
                </a:solidFill>
              </a:rPr>
              <a:t>трансформеры</a:t>
            </a:r>
            <a:r>
              <a:rPr lang="ru-RU" sz="2200" dirty="0" smtClean="0">
                <a:solidFill>
                  <a:schemeClr val="bg1"/>
                </a:solidFill>
              </a:rPr>
              <a:t> могут эффективно работать  с любыми модальностями вместе за счет своей универсальности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sz="2200" b="1" dirty="0" err="1" smtClean="0">
                <a:solidFill>
                  <a:schemeClr val="bg1"/>
                </a:solidFill>
              </a:rPr>
              <a:t>Параллелизация</a:t>
            </a:r>
            <a:r>
              <a:rPr lang="ru-RU" sz="2200" b="1" dirty="0" smtClean="0">
                <a:solidFill>
                  <a:schemeClr val="bg1"/>
                </a:solidFill>
              </a:rPr>
              <a:t> – </a:t>
            </a:r>
            <a:r>
              <a:rPr lang="ru-RU" sz="2200" dirty="0" smtClean="0">
                <a:solidFill>
                  <a:schemeClr val="bg1"/>
                </a:solidFill>
              </a:rPr>
              <a:t>блок </a:t>
            </a:r>
            <a:r>
              <a:rPr lang="ru-RU" sz="2200" dirty="0" err="1" smtClean="0">
                <a:solidFill>
                  <a:schemeClr val="bg1"/>
                </a:solidFill>
              </a:rPr>
              <a:t>трансформер</a:t>
            </a:r>
            <a:r>
              <a:rPr lang="ru-RU" sz="2200" dirty="0" smtClean="0">
                <a:solidFill>
                  <a:schemeClr val="bg1"/>
                </a:solidFill>
              </a:rPr>
              <a:t> еще лучше адаптирован к структуре </a:t>
            </a:r>
            <a:r>
              <a:rPr lang="en-US" sz="2200" dirty="0" smtClean="0">
                <a:solidFill>
                  <a:schemeClr val="bg1"/>
                </a:solidFill>
              </a:rPr>
              <a:t>GPU/TPU</a:t>
            </a:r>
            <a:endParaRPr lang="ru-RU" sz="22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ru-RU" sz="1900" dirty="0" smtClean="0">
                <a:solidFill>
                  <a:schemeClr val="bg1"/>
                </a:solidFill>
              </a:rPr>
              <a:t>.</a:t>
            </a:r>
            <a:r>
              <a:rPr lang="en-US" sz="2200" b="1" i="1" dirty="0" smtClean="0">
                <a:solidFill>
                  <a:schemeClr val="bg1"/>
                </a:solidFill>
              </a:rPr>
              <a:t>VIT</a:t>
            </a:r>
            <a:r>
              <a:rPr lang="ru-RU" sz="2200" b="1" i="1" dirty="0" smtClean="0">
                <a:solidFill>
                  <a:schemeClr val="bg1"/>
                </a:solidFill>
              </a:rPr>
              <a:t> </a:t>
            </a:r>
            <a:r>
              <a:rPr lang="ru-RU" sz="2200" b="1" i="1" dirty="0">
                <a:solidFill>
                  <a:schemeClr val="bg1"/>
                </a:solidFill>
              </a:rPr>
              <a:t>отказывается от локальных свёрток</a:t>
            </a:r>
            <a:r>
              <a:rPr lang="ru-RU" sz="2200" i="1" dirty="0">
                <a:solidFill>
                  <a:schemeClr val="bg1"/>
                </a:solidFill>
              </a:rPr>
              <a:t> в пользу глобального </a:t>
            </a:r>
            <a:r>
              <a:rPr lang="ru-RU" sz="2200" i="1" dirty="0" err="1">
                <a:solidFill>
                  <a:schemeClr val="bg1"/>
                </a:solidFill>
              </a:rPr>
              <a:t>self-attention</a:t>
            </a:r>
            <a:r>
              <a:rPr lang="ru-RU" sz="2200" i="1" dirty="0">
                <a:solidFill>
                  <a:schemeClr val="bg1"/>
                </a:solidFill>
              </a:rPr>
              <a:t>, что позволяет модели напрямую моделировать зависимости между любыми частями изображения — и именно это стало ключом к новому скачку в производительности на крупных наборах данных.</a:t>
            </a:r>
          </a:p>
          <a:p>
            <a:pPr marL="0" indent="0">
              <a:lnSpc>
                <a:spcPct val="110000"/>
              </a:lnSpc>
              <a:spcBef>
                <a:spcPts val="300"/>
              </a:spcBef>
              <a:buNone/>
            </a:pPr>
            <a:endParaRPr lang="ru-RU" sz="26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305378" y="6463784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https://habr.com/ru/articles/591779/</a:t>
            </a:r>
          </a:p>
        </p:txBody>
      </p:sp>
    </p:spTree>
    <p:extLst>
      <p:ext uri="{BB962C8B-B14F-4D97-AF65-F5344CB8AC3E}">
        <p14:creationId xmlns:p14="http://schemas.microsoft.com/office/powerpoint/2010/main" val="60989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dirty="0" smtClean="0">
                <a:solidFill>
                  <a:schemeClr val="bg1"/>
                </a:solidFill>
              </a:rPr>
              <a:t>Достоинства трансформеров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19" name="Объект 2"/>
          <p:cNvSpPr txBox="1">
            <a:spLocks/>
          </p:cNvSpPr>
          <p:nvPr/>
        </p:nvSpPr>
        <p:spPr>
          <a:xfrm>
            <a:off x="219075" y="952500"/>
            <a:ext cx="11668125" cy="5695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300"/>
              </a:spcBef>
              <a:buNone/>
            </a:pPr>
            <a:r>
              <a:rPr lang="ru-RU" dirty="0" smtClean="0">
                <a:solidFill>
                  <a:schemeClr val="bg1"/>
                </a:solidFill>
              </a:rPr>
              <a:t>Недостатки </a:t>
            </a:r>
            <a:r>
              <a:rPr lang="ru-RU" dirty="0">
                <a:solidFill>
                  <a:schemeClr val="bg1"/>
                </a:solidFill>
              </a:rPr>
              <a:t>архитектур-трансформеров</a:t>
            </a:r>
            <a:r>
              <a:rPr lang="ru-RU" dirty="0" smtClean="0">
                <a:solidFill>
                  <a:schemeClr val="bg1"/>
                </a:solidFill>
              </a:rPr>
              <a:t>:</a:t>
            </a:r>
          </a:p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ru-RU" sz="2000" dirty="0">
                <a:solidFill>
                  <a:schemeClr val="bg1"/>
                </a:solidFill>
              </a:rPr>
              <a:t>для эффективного обучения </a:t>
            </a:r>
            <a:r>
              <a:rPr lang="ru-RU" sz="2000" dirty="0" err="1">
                <a:solidFill>
                  <a:schemeClr val="bg1"/>
                </a:solidFill>
              </a:rPr>
              <a:t>ViT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b="1" dirty="0">
                <a:solidFill>
                  <a:schemeClr val="bg1"/>
                </a:solidFill>
              </a:rPr>
              <a:t>необходимы большие объемы данных</a:t>
            </a:r>
            <a:r>
              <a:rPr lang="ru-RU" sz="2000" dirty="0" smtClean="0">
                <a:solidFill>
                  <a:schemeClr val="bg1"/>
                </a:solidFill>
              </a:rPr>
              <a:t>.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ru-RU" sz="2000" dirty="0" smtClean="0">
                <a:solidFill>
                  <a:schemeClr val="bg1"/>
                </a:solidFill>
              </a:rPr>
              <a:t>Иначе модель склонна к переобучению.</a:t>
            </a:r>
          </a:p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ru-RU" sz="2000" b="1" dirty="0">
                <a:solidFill>
                  <a:schemeClr val="bg1"/>
                </a:solidFill>
              </a:rPr>
              <a:t>Вычислительные </a:t>
            </a:r>
            <a:r>
              <a:rPr lang="ru-RU" sz="2000" b="1" dirty="0" smtClean="0">
                <a:solidFill>
                  <a:schemeClr val="bg1"/>
                </a:solidFill>
              </a:rPr>
              <a:t>ресурсы</a:t>
            </a:r>
            <a:r>
              <a:rPr lang="ru-RU" sz="2000" dirty="0" smtClean="0">
                <a:solidFill>
                  <a:schemeClr val="bg1"/>
                </a:solidFill>
              </a:rPr>
              <a:t>: </a:t>
            </a:r>
            <a:r>
              <a:rPr lang="ru-RU" sz="2000" dirty="0" err="1" smtClean="0">
                <a:solidFill>
                  <a:schemeClr val="bg1"/>
                </a:solidFill>
              </a:rPr>
              <a:t>Трансформеры</a:t>
            </a:r>
            <a:r>
              <a:rPr lang="ru-RU" sz="2000" dirty="0" smtClean="0">
                <a:solidFill>
                  <a:schemeClr val="bg1"/>
                </a:solidFill>
              </a:rPr>
              <a:t> имеют куда больше параметров чем </a:t>
            </a:r>
            <a:r>
              <a:rPr lang="en-US" sz="2000" dirty="0" smtClean="0">
                <a:solidFill>
                  <a:schemeClr val="bg1"/>
                </a:solidFill>
              </a:rPr>
              <a:t>CNN</a:t>
            </a:r>
            <a:r>
              <a:rPr lang="ru-RU" sz="2000" dirty="0" smtClean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en-US" sz="2000" b="1" dirty="0" smtClean="0">
                <a:solidFill>
                  <a:schemeClr val="bg1"/>
                </a:solidFill>
              </a:rPr>
              <a:t>VIT </a:t>
            </a:r>
            <a:r>
              <a:rPr lang="ru-RU" sz="2000" b="1" dirty="0" smtClean="0">
                <a:solidFill>
                  <a:schemeClr val="bg1"/>
                </a:solidFill>
              </a:rPr>
              <a:t> не имеет интуиции для изображений</a:t>
            </a:r>
            <a:r>
              <a:rPr lang="ru-RU" sz="2000" dirty="0" smtClean="0">
                <a:solidFill>
                  <a:schemeClr val="bg1"/>
                </a:solidFill>
              </a:rPr>
              <a:t>. Используют гибриды.</a:t>
            </a:r>
            <a:endParaRPr lang="ru-RU" sz="20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300"/>
              </a:spcBef>
              <a:buNone/>
            </a:pPr>
            <a:endParaRPr lang="ru-RU" sz="26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639898" y="6132677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https://habr.com/ru/articles/591779/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64458" y="585567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-apple-system"/>
              </a:rPr>
              <a:t>Mean</a:t>
            </a:r>
            <a:r>
              <a:rPr lang="en-US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en-US" i="1" dirty="0">
                <a:solidFill>
                  <a:schemeClr val="bg1"/>
                </a:solidFill>
                <a:latin typeface="-apple-system"/>
              </a:rPr>
              <a:t>Attention</a:t>
            </a:r>
            <a:r>
              <a:rPr lang="en-US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en-US" i="1" dirty="0" smtClean="0">
                <a:solidFill>
                  <a:schemeClr val="bg1"/>
                </a:solidFill>
                <a:latin typeface="-apple-system"/>
              </a:rPr>
              <a:t>Distance</a:t>
            </a:r>
            <a:r>
              <a:rPr lang="ru-RU" dirty="0" smtClean="0">
                <a:solidFill>
                  <a:schemeClr val="bg1"/>
                </a:solidFill>
                <a:latin typeface="-apple-system"/>
              </a:rPr>
              <a:t> является 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аналогом </a:t>
            </a:r>
            <a:r>
              <a:rPr lang="en-US" i="1" dirty="0">
                <a:solidFill>
                  <a:schemeClr val="bg1"/>
                </a:solidFill>
                <a:latin typeface="-apple-system"/>
              </a:rPr>
              <a:t>receptive</a:t>
            </a:r>
            <a:r>
              <a:rPr lang="en-US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en-US" i="1" dirty="0">
                <a:solidFill>
                  <a:schemeClr val="bg1"/>
                </a:solidFill>
                <a:latin typeface="-apple-system"/>
              </a:rPr>
              <a:t>field-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а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38200" y="6404687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https://habr.com/ru/articles/599057/</a:t>
            </a:r>
          </a:p>
        </p:txBody>
      </p:sp>
    </p:spTree>
    <p:extLst>
      <p:ext uri="{BB962C8B-B14F-4D97-AF65-F5344CB8AC3E}">
        <p14:creationId xmlns:p14="http://schemas.microsoft.com/office/powerpoint/2010/main" val="15434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9320" y="1856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VIT</a:t>
            </a:r>
            <a:r>
              <a:rPr lang="ru-RU" sz="4800" b="1" dirty="0" smtClean="0">
                <a:solidFill>
                  <a:schemeClr val="bg1"/>
                </a:solidFill>
              </a:rPr>
              <a:t>. </a:t>
            </a:r>
            <a:r>
              <a:rPr lang="en-US" sz="4800" b="1" dirty="0" smtClean="0">
                <a:solidFill>
                  <a:schemeClr val="bg1"/>
                </a:solidFill>
              </a:rPr>
              <a:t>STEAM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144299" y="6444734"/>
            <a:ext cx="2929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https://habr.com/ru/articles/935726/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3"/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85724" y="773000"/>
                <a:ext cx="12020551" cy="4673823"/>
              </a:xfrm>
              <a:prstGeom prst="rect">
                <a:avLst/>
              </a:prstGeom>
              <a:solidFill>
                <a:srgbClr val="134790"/>
              </a:solidFill>
              <a:ln>
                <a:noFill/>
              </a:ln>
              <a:effectLst/>
            </p:spPr>
            <p:txBody>
              <a:bodyPr vert="horz" wrap="square" lIns="0" tIns="114264" rIns="0" bIns="152352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1900" b="1" dirty="0" smtClean="0">
                    <a:solidFill>
                      <a:schemeClr val="bg1"/>
                    </a:solidFill>
                  </a:rPr>
                  <a:t>Входное </a:t>
                </a:r>
                <a:r>
                  <a:rPr lang="ru-RU" altLang="ru-RU" sz="1900" b="1" dirty="0">
                    <a:solidFill>
                      <a:schemeClr val="bg1"/>
                    </a:solidFill>
                  </a:rPr>
                  <a:t>изображение</a:t>
                </a:r>
                <a:r>
                  <a:rPr lang="ru-RU" altLang="ru-RU" sz="1900" dirty="0">
                    <a:solidFill>
                      <a:schemeClr val="bg1"/>
                    </a:solidFill>
                  </a:rPr>
                  <a:t>: </a:t>
                </a:r>
                <a14:m>
                  <m:oMath xmlns:m="http://schemas.openxmlformats.org/officeDocument/2006/math"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endParaRPr lang="ru-RU" altLang="ru-RU" sz="1900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sz="1900" b="1" dirty="0">
                    <a:solidFill>
                      <a:schemeClr val="bg1"/>
                    </a:solidFill>
                  </a:rPr>
                  <a:t>Разбиение на </a:t>
                </a:r>
                <a:r>
                  <a:rPr lang="ru-RU" sz="1900" b="1" dirty="0" err="1">
                    <a:solidFill>
                      <a:schemeClr val="bg1"/>
                    </a:solidFill>
                  </a:rPr>
                  <a:t>патчи</a:t>
                </a:r>
                <a:r>
                  <a:rPr lang="en-US" sz="1900" b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ru-RU" altLang="ru-RU" sz="19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ru-RU" altLang="ru-RU" sz="19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altLang="ru-RU" sz="19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 altLang="ru-RU" sz="19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ru-RU" altLang="ru-RU" sz="19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·</m:t>
                            </m:r>
                            <m:r>
                              <a:rPr lang="ru-RU" altLang="ru-RU" sz="19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sup>
                    </m:sSup>
                  </m:oMath>
                </a14:m>
                <a:endParaRPr lang="en-US" sz="1900" b="1" dirty="0" smtClean="0">
                  <a:solidFill>
                    <a:schemeClr val="bg1"/>
                  </a:solidFill>
                </a:endParaRP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1900" b="1" dirty="0" smtClean="0">
                    <a:solidFill>
                      <a:schemeClr val="bg1"/>
                    </a:solidFill>
                  </a:rPr>
                  <a:t>Размер </a:t>
                </a:r>
                <a:r>
                  <a:rPr lang="ru-RU" altLang="ru-RU" sz="1900" b="1" dirty="0" err="1">
                    <a:solidFill>
                      <a:schemeClr val="bg1"/>
                    </a:solidFill>
                  </a:rPr>
                  <a:t>патча</a:t>
                </a:r>
                <a:r>
                  <a:rPr lang="ru-RU" altLang="ru-RU" sz="1900" dirty="0">
                    <a:solidFill>
                      <a:schemeClr val="bg1"/>
                    </a:solidFill>
                  </a:rPr>
                  <a:t>: </a:t>
                </a:r>
                <a14:m>
                  <m:oMath xmlns:m="http://schemas.openxmlformats.org/officeDocument/2006/math"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ru-RU" altLang="ru-RU" sz="1900" dirty="0">
                  <a:solidFill>
                    <a:schemeClr val="bg1"/>
                  </a:solidFill>
                </a:endParaRP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1900" b="1" dirty="0">
                    <a:solidFill>
                      <a:schemeClr val="bg1"/>
                    </a:solidFill>
                  </a:rPr>
                  <a:t>Количество </a:t>
                </a:r>
                <a:r>
                  <a:rPr lang="ru-RU" altLang="ru-RU" sz="1900" b="1" dirty="0" err="1">
                    <a:solidFill>
                      <a:schemeClr val="bg1"/>
                    </a:solidFill>
                  </a:rPr>
                  <a:t>патчей</a:t>
                </a:r>
                <a:r>
                  <a:rPr lang="ru-RU" altLang="ru-RU" sz="1900" dirty="0">
                    <a:solidFill>
                      <a:schemeClr val="bg1"/>
                    </a:solidFill>
                  </a:rPr>
                  <a:t>: </a:t>
                </a:r>
                <a14:m>
                  <m:oMath xmlns:m="http://schemas.openxmlformats.org/officeDocument/2006/math"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𝐻𝑊</m:t>
                    </m:r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²</m:t>
                    </m:r>
                  </m:oMath>
                </a14:m>
                <a:endParaRPr lang="ru-RU" altLang="ru-RU" sz="1900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1900" b="1" dirty="0" smtClean="0">
                    <a:solidFill>
                      <a:schemeClr val="bg1"/>
                    </a:solidFill>
                  </a:rPr>
                  <a:t>Векторизация </a:t>
                </a:r>
                <a:r>
                  <a:rPr lang="ru-RU" altLang="ru-RU" sz="1900" b="1" dirty="0" err="1" smtClean="0">
                    <a:solidFill>
                      <a:schemeClr val="bg1"/>
                    </a:solidFill>
                  </a:rPr>
                  <a:t>патча</a:t>
                </a:r>
                <a:r>
                  <a:rPr lang="ru-RU" altLang="ru-RU" sz="1900" dirty="0" smtClean="0">
                    <a:solidFill>
                      <a:schemeClr val="bg1"/>
                    </a:solidFill>
                  </a:rPr>
                  <a:t>: </a:t>
                </a:r>
                <a:r>
                  <a:rPr lang="ru-RU" sz="1900" dirty="0">
                    <a:solidFill>
                      <a:schemeClr val="bg1"/>
                    </a:solidFill>
                  </a:rPr>
                  <a:t> каждый </a:t>
                </a:r>
                <a:r>
                  <a:rPr lang="ru-RU" sz="1900" dirty="0" err="1">
                    <a:solidFill>
                      <a:schemeClr val="bg1"/>
                    </a:solidFill>
                  </a:rPr>
                  <a:t>патч</a:t>
                </a:r>
                <a:r>
                  <a:rPr lang="ru-RU" sz="1900" dirty="0">
                    <a:solidFill>
                      <a:schemeClr val="bg1"/>
                    </a:solidFill>
                  </a:rPr>
                  <a:t> преобразуется в вектор фиксированной размерности</a:t>
                </a:r>
                <a:endParaRPr lang="ru-RU" altLang="ru-RU" sz="1900" dirty="0">
                  <a:solidFill>
                    <a:schemeClr val="bg1"/>
                  </a:solidFill>
                </a:endParaRPr>
              </a:p>
              <a:p>
                <a:pPr marL="523875" lvl="1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1900" b="1" dirty="0">
                    <a:solidFill>
                      <a:schemeClr val="bg1"/>
                    </a:solidFill>
                  </a:rPr>
                  <a:t>Линейная проекция</a:t>
                </a:r>
                <a:r>
                  <a:rPr lang="ru-RU" altLang="ru-RU" sz="1900" dirty="0">
                    <a:solidFill>
                      <a:schemeClr val="bg1"/>
                    </a:solidFill>
                  </a:rPr>
                  <a:t>: </a:t>
                </a:r>
                <a:r>
                  <a:rPr lang="ru-RU" altLang="ru-RU" sz="1900" dirty="0" smtClean="0">
                    <a:solidFill>
                      <a:schemeClr val="bg1"/>
                    </a:solidFill>
                  </a:rPr>
                  <a:t>Встраивание </a:t>
                </a:r>
                <a:r>
                  <a:rPr lang="ru-RU" altLang="ru-RU" sz="1900" dirty="0" err="1" smtClean="0">
                    <a:solidFill>
                      <a:schemeClr val="bg1"/>
                    </a:solidFill>
                  </a:rPr>
                  <a:t>патча</a:t>
                </a:r>
                <a:r>
                  <a:rPr lang="ru-RU" altLang="ru-RU" sz="1900" dirty="0" smtClean="0">
                    <a:solidFill>
                      <a:schemeClr val="bg1"/>
                    </a:solidFill>
                  </a:rPr>
                  <a:t> в заданную размерность</a:t>
                </a:r>
                <a:r>
                  <a:rPr lang="en-US" altLang="ru-RU" sz="19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9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ru-RU" sz="19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ru-RU" altLang="ru-RU" sz="1900" dirty="0" smtClean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ru-RU" altLang="ru-RU" sz="1900" i="1" dirty="0" smtClean="0">
                  <a:solidFill>
                    <a:schemeClr val="bg1"/>
                  </a:solidFill>
                </a:endParaRPr>
              </a:p>
              <a:p>
                <a:pPr marL="523875" lvl="1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1900" b="1" dirty="0" err="1">
                    <a:solidFill>
                      <a:schemeClr val="bg1"/>
                    </a:solidFill>
                  </a:rPr>
                  <a:t>Токен</a:t>
                </a:r>
                <a:r>
                  <a:rPr lang="ru-RU" altLang="ru-RU" sz="1900" b="1" dirty="0">
                    <a:solidFill>
                      <a:schemeClr val="bg1"/>
                    </a:solidFill>
                  </a:rPr>
                  <a:t> класса</a:t>
                </a:r>
                <a:r>
                  <a:rPr lang="ru-RU" altLang="ru-RU" sz="1900" i="1" dirty="0">
                    <a:solidFill>
                      <a:schemeClr val="bg1"/>
                    </a:solidFill>
                  </a:rPr>
                  <a:t>: </a:t>
                </a:r>
                <a:r>
                  <a:rPr lang="ru-RU" altLang="ru-RU" sz="1900" dirty="0">
                    <a:solidFill>
                      <a:schemeClr val="bg1"/>
                    </a:solidFill>
                  </a:rPr>
                  <a:t>добавляется специальный </a:t>
                </a:r>
                <a:r>
                  <a:rPr lang="ru-RU" altLang="ru-RU" sz="1900" dirty="0" err="1">
                    <a:solidFill>
                      <a:schemeClr val="bg1"/>
                    </a:solidFill>
                  </a:rPr>
                  <a:t>токен</a:t>
                </a:r>
                <a:r>
                  <a:rPr lang="ru-RU" altLang="ru-RU" sz="1900" dirty="0">
                    <a:solidFill>
                      <a:schemeClr val="bg1"/>
                    </a:solidFill>
                  </a:rPr>
                  <a:t> для агрегации </a:t>
                </a:r>
                <a:r>
                  <a:rPr lang="ru-RU" altLang="ru-RU" sz="1900" dirty="0" smtClean="0">
                    <a:solidFill>
                      <a:schemeClr val="bg1"/>
                    </a:solidFill>
                  </a:rPr>
                  <a:t>информации</a:t>
                </a:r>
                <a:r>
                  <a:rPr lang="ru-RU" altLang="ru-RU" sz="1900" i="1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𝑐𝑙𝑎𝑠𝑠</m:t>
                        </m:r>
                      </m:sub>
                    </m:sSub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endParaRPr lang="ru-RU" altLang="ru-RU" sz="1900" i="1" dirty="0" smtClean="0">
                  <a:solidFill>
                    <a:schemeClr val="bg1"/>
                  </a:solidFill>
                </a:endParaRPr>
              </a:p>
              <a:p>
                <a:pPr marL="523875" lvl="1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sz="1900" b="1" i="0" dirty="0" smtClean="0">
                    <a:solidFill>
                      <a:schemeClr val="bg1"/>
                    </a:solidFill>
                    <a:latin typeface="+mj-lt"/>
                  </a:rPr>
                  <a:t>Позиционное кодирование</a:t>
                </a:r>
                <a:r>
                  <a:rPr lang="ru-RU" sz="1900" i="0" dirty="0" smtClean="0">
                    <a:solidFill>
                      <a:schemeClr val="bg1"/>
                    </a:solidFill>
                    <a:latin typeface="+mj-lt"/>
                  </a:rPr>
                  <a:t>: сохраняет информацию о пространственном расположении</a:t>
                </a:r>
                <a:r>
                  <a:rPr lang="ru-RU" sz="1900" dirty="0" smtClean="0">
                    <a:solidFill>
                      <a:schemeClr val="bg1"/>
                    </a:solidFill>
                  </a:rPr>
                  <a:t> </a:t>
                </a:r>
                <a:r>
                  <a:rPr lang="ru-RU" sz="1900" dirty="0" err="1" smtClean="0">
                    <a:solidFill>
                      <a:schemeClr val="bg1"/>
                    </a:solidFill>
                  </a:rPr>
                  <a:t>патча</a:t>
                </a:r>
                <a:r>
                  <a:rPr lang="ru-RU" sz="1900" dirty="0" smtClean="0">
                    <a:solidFill>
                      <a:schemeClr val="bg1"/>
                    </a:solidFill>
                  </a:rPr>
                  <a:t> </a:t>
                </a:r>
                <a:br>
                  <a:rPr lang="ru-RU" sz="1900" dirty="0" smtClean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[</m:t>
                    </m:r>
                    <m:sSub>
                      <m:sSubPr>
                        <m:ctrlP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𝑐𝑙𝑎𝑠𝑠</m:t>
                        </m:r>
                      </m:sub>
                    </m:sSub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 + </m:t>
                    </m:r>
                    <m:sSub>
                      <m:sSubPr>
                        <m:ctrlP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</m:oMath>
                </a14:m>
                <a:endParaRPr lang="ru-RU" altLang="ru-RU" sz="19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ru-RU" altLang="ru-RU" sz="1900" dirty="0">
                    <a:solidFill>
                      <a:schemeClr val="bg1"/>
                    </a:solidFill>
                  </a:rPr>
                  <a:t>где: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sz="19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ru-RU" sz="19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ctrlPr>
                              <a:rPr lang="ru-RU" altLang="ru-RU" sz="19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ru-RU" altLang="ru-RU" sz="19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altLang="ru-RU" sz="19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 altLang="ru-RU" sz="19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ru-RU" altLang="ru-RU" sz="19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·</m:t>
                            </m:r>
                            <m:r>
                              <a:rPr lang="ru-RU" altLang="ru-RU" sz="19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ru-RU" sz="19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ru-RU" altLang="ru-RU" sz="1900" dirty="0">
                    <a:solidFill>
                      <a:schemeClr val="bg1"/>
                    </a:solidFill>
                  </a:rPr>
                  <a:t> — матрица встраивания </a:t>
                </a:r>
                <a:r>
                  <a:rPr lang="ru-RU" altLang="ru-RU" sz="1900" dirty="0" err="1">
                    <a:solidFill>
                      <a:schemeClr val="bg1"/>
                    </a:solidFill>
                  </a:rPr>
                  <a:t>патчей</a:t>
                </a:r>
                <a:endParaRPr lang="ru-RU" altLang="ru-RU" sz="1900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ctrlPr>
                              <a:rPr lang="ru-RU" altLang="ru-RU" sz="19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altLang="ru-RU" sz="19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ru-RU" altLang="ru-RU" sz="19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ru-RU" sz="19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ru-RU" altLang="ru-RU" sz="1900" dirty="0">
                    <a:solidFill>
                      <a:schemeClr val="bg1"/>
                    </a:solidFill>
                  </a:rPr>
                  <a:t> — позиционное встраивание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𝑐𝑙𝑎𝑠𝑠</m:t>
                        </m:r>
                      </m:sub>
                    </m:sSub>
                  </m:oMath>
                </a14:m>
                <a:r>
                  <a:rPr lang="ru-RU" altLang="ru-RU" sz="1900" dirty="0">
                    <a:solidFill>
                      <a:schemeClr val="bg1"/>
                    </a:solidFill>
                  </a:rPr>
                  <a:t> </a:t>
                </a:r>
                <a14:m>
                  <m:oMath xmlns:m="http://schemas.openxmlformats.org/officeDocument/2006/math"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ru-RU" sz="19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ru-RU" altLang="ru-RU" sz="1900" dirty="0">
                    <a:solidFill>
                      <a:schemeClr val="bg1"/>
                    </a:solidFill>
                  </a:rPr>
                  <a:t>— обучаемый </a:t>
                </a:r>
                <a:r>
                  <a:rPr lang="ru-RU" altLang="ru-RU" sz="1900" dirty="0" err="1">
                    <a:solidFill>
                      <a:schemeClr val="bg1"/>
                    </a:solidFill>
                  </a:rPr>
                  <a:t>токен</a:t>
                </a:r>
                <a:r>
                  <a:rPr lang="ru-RU" altLang="ru-RU" sz="1900" dirty="0">
                    <a:solidFill>
                      <a:schemeClr val="bg1"/>
                    </a:solidFill>
                  </a:rPr>
                  <a:t> </a:t>
                </a:r>
                <a:r>
                  <a:rPr lang="ru-RU" altLang="ru-RU" sz="1900" dirty="0" smtClean="0">
                    <a:solidFill>
                      <a:schemeClr val="bg1"/>
                    </a:solidFill>
                  </a:rPr>
                  <a:t>класса</a:t>
                </a:r>
                <a:endParaRPr lang="en-US" altLang="ru-RU" sz="1900" dirty="0" smtClean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altLang="ru-RU" sz="19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ru-RU" sz="1900" dirty="0" smtClean="0">
                    <a:solidFill>
                      <a:schemeClr val="bg1"/>
                    </a:solidFill>
                  </a:rPr>
                  <a:t> - </a:t>
                </a:r>
                <a:r>
                  <a:rPr lang="ru-RU" altLang="ru-RU" sz="1900" dirty="0" smtClean="0">
                    <a:solidFill>
                      <a:schemeClr val="bg1"/>
                    </a:solidFill>
                  </a:rPr>
                  <a:t>заданная скрытая размерность</a:t>
                </a:r>
                <a:endParaRPr lang="ru-RU" altLang="ru-RU" sz="19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85724" y="773000"/>
                <a:ext cx="12020551" cy="4673823"/>
              </a:xfrm>
              <a:prstGeom prst="rect">
                <a:avLst/>
              </a:prstGeom>
              <a:blipFill>
                <a:blip r:embed="rId2"/>
                <a:stretch>
                  <a:fillRect l="-1217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habrastorage.org/r/w1560/getpro/habr/upload_files/2b5/dbc/54b/2b5dbc54b693a446ad5700c5e899c80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75" y="4096273"/>
            <a:ext cx="6715125" cy="239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03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VIT</a:t>
            </a:r>
            <a:r>
              <a:rPr lang="ru-RU" sz="4800" b="1" dirty="0" smtClean="0">
                <a:solidFill>
                  <a:schemeClr val="bg1"/>
                </a:solidFill>
              </a:rPr>
              <a:t>. </a:t>
            </a:r>
            <a:r>
              <a:rPr lang="en-US" sz="4800" b="1" dirty="0" smtClean="0">
                <a:solidFill>
                  <a:schemeClr val="bg1"/>
                </a:solidFill>
              </a:rPr>
              <a:t>STEAM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144299" y="6444734"/>
            <a:ext cx="2929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https://habr.com/ru/articles/935726/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3"/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171450" y="1022379"/>
                <a:ext cx="9934575" cy="2167175"/>
              </a:xfrm>
              <a:prstGeom prst="rect">
                <a:avLst/>
              </a:prstGeom>
              <a:solidFill>
                <a:srgbClr val="134790"/>
              </a:solidFill>
              <a:ln>
                <a:noFill/>
              </a:ln>
              <a:effectLst/>
            </p:spPr>
            <p:txBody>
              <a:bodyPr vert="horz" wrap="square" lIns="0" tIns="114264" rIns="0" bIns="152352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ru-RU" sz="2000" dirty="0" smtClean="0">
                    <a:solidFill>
                      <a:schemeClr val="bg1"/>
                    </a:solidFill>
                    <a:latin typeface="-apple-system"/>
                  </a:rPr>
                  <a:t>Входное </a:t>
                </a:r>
                <a:r>
                  <a:rPr lang="ru-RU" sz="2000" dirty="0">
                    <a:solidFill>
                      <a:schemeClr val="bg1"/>
                    </a:solidFill>
                    <a:latin typeface="-apple-system"/>
                  </a:rPr>
                  <a:t>изображение размером </a:t>
                </a:r>
                <a:r>
                  <a:rPr lang="ru-RU" sz="2000" b="1" dirty="0">
                    <a:solidFill>
                      <a:schemeClr val="bg1"/>
                    </a:solidFill>
                    <a:latin typeface="-apple-system"/>
                  </a:rPr>
                  <a:t>224×224×3</a:t>
                </a:r>
                <a:r>
                  <a:rPr lang="ru-RU" sz="2000" dirty="0">
                    <a:solidFill>
                      <a:schemeClr val="bg1"/>
                    </a:solidFill>
                    <a:latin typeface="-apple-system"/>
                  </a:rPr>
                  <a:t> :</a:t>
                </a:r>
              </a:p>
              <a:p>
                <a:r>
                  <a:rPr lang="ru-RU" sz="2000" dirty="0">
                    <a:solidFill>
                      <a:schemeClr val="bg1"/>
                    </a:solidFill>
                    <a:latin typeface="-apple-system"/>
                  </a:rPr>
                  <a:t>Размер </a:t>
                </a:r>
                <a:r>
                  <a:rPr lang="ru-RU" sz="2000" dirty="0" err="1" smtClean="0">
                    <a:solidFill>
                      <a:schemeClr val="bg1"/>
                    </a:solidFill>
                    <a:latin typeface="-apple-system"/>
                  </a:rPr>
                  <a:t>патча</a:t>
                </a:r>
                <a:r>
                  <a:rPr lang="ru-RU" sz="2000" dirty="0" smtClean="0">
                    <a:solidFill>
                      <a:schemeClr val="bg1"/>
                    </a:solidFill>
                    <a:latin typeface="-apple-system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ru-RU" sz="2000" dirty="0" smtClean="0">
                    <a:solidFill>
                      <a:schemeClr val="bg1"/>
                    </a:solidFill>
                    <a:latin typeface="-apple-system"/>
                  </a:rPr>
                  <a:t>:</a:t>
                </a:r>
                <a:r>
                  <a:rPr lang="ru-RU" sz="2000" dirty="0">
                    <a:solidFill>
                      <a:schemeClr val="bg1"/>
                    </a:solidFill>
                    <a:latin typeface="-apple-system"/>
                  </a:rPr>
                  <a:t> </a:t>
                </a:r>
                <a:r>
                  <a:rPr lang="ru-RU" sz="2000" b="1" dirty="0">
                    <a:solidFill>
                      <a:schemeClr val="bg1"/>
                    </a:solidFill>
                    <a:latin typeface="-apple-system"/>
                  </a:rPr>
                  <a:t>16×16</a:t>
                </a:r>
                <a:endParaRPr lang="ru-RU" sz="2000" dirty="0">
                  <a:solidFill>
                    <a:schemeClr val="bg1"/>
                  </a:solidFill>
                  <a:latin typeface="-apple-system"/>
                </a:endParaRPr>
              </a:p>
              <a:p>
                <a:r>
                  <a:rPr lang="ru-RU" sz="2000" dirty="0">
                    <a:solidFill>
                      <a:schemeClr val="bg1"/>
                    </a:solidFill>
                    <a:latin typeface="-apple-system"/>
                  </a:rPr>
                  <a:t>Количество </a:t>
                </a:r>
                <a:r>
                  <a:rPr lang="ru-RU" sz="2000" dirty="0" err="1">
                    <a:solidFill>
                      <a:schemeClr val="bg1"/>
                    </a:solidFill>
                    <a:latin typeface="-apple-system"/>
                  </a:rPr>
                  <a:t>патчей</a:t>
                </a:r>
                <a:r>
                  <a:rPr lang="ru-RU" sz="2000" dirty="0">
                    <a:solidFill>
                      <a:schemeClr val="bg1"/>
                    </a:solidFill>
                    <a:latin typeface="-apple-system"/>
                  </a:rPr>
                  <a:t>: </a:t>
                </a:r>
                <a:r>
                  <a:rPr lang="ru-RU" sz="2000" b="1" dirty="0">
                    <a:solidFill>
                      <a:schemeClr val="bg1"/>
                    </a:solidFill>
                    <a:latin typeface="-apple-system"/>
                  </a:rPr>
                  <a:t>N </a:t>
                </a:r>
                <a:r>
                  <a:rPr lang="ru-RU" sz="2000" b="1" dirty="0" smtClean="0">
                    <a:solidFill>
                      <a:schemeClr val="bg1"/>
                    </a:solidFill>
                    <a:latin typeface="-apple-system"/>
                  </a:rPr>
                  <a:t>=</a:t>
                </a:r>
                <a:r>
                  <a:rPr lang="en-US" sz="2000" b="1" dirty="0" smtClean="0">
                    <a:solidFill>
                      <a:schemeClr val="bg1"/>
                    </a:solidFill>
                    <a:latin typeface="-apple-system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p>
                        <m:r>
                          <a:rPr lang="en-US" sz="20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000" b="1" dirty="0" smtClean="0">
                    <a:solidFill>
                      <a:schemeClr val="bg1"/>
                    </a:solidFill>
                    <a:latin typeface="-apple-system"/>
                  </a:rPr>
                  <a:t>=</a:t>
                </a:r>
                <a:r>
                  <a:rPr lang="ru-RU" sz="2000" b="1" dirty="0" smtClean="0">
                    <a:solidFill>
                      <a:schemeClr val="bg1"/>
                    </a:solidFill>
                    <a:latin typeface="-apple-system"/>
                  </a:rPr>
                  <a:t> </a:t>
                </a:r>
                <a:r>
                  <a:rPr lang="ru-RU" sz="2000" b="1" dirty="0">
                    <a:solidFill>
                      <a:schemeClr val="bg1"/>
                    </a:solidFill>
                    <a:latin typeface="-apple-system"/>
                  </a:rPr>
                  <a:t>(224/16)² = 196</a:t>
                </a:r>
                <a:endParaRPr lang="ru-RU" sz="2000" dirty="0">
                  <a:solidFill>
                    <a:schemeClr val="bg1"/>
                  </a:solidFill>
                  <a:latin typeface="-apple-system"/>
                </a:endParaRPr>
              </a:p>
              <a:p>
                <a:r>
                  <a:rPr lang="ru-RU" sz="2000" dirty="0">
                    <a:solidFill>
                      <a:schemeClr val="bg1"/>
                    </a:solidFill>
                    <a:latin typeface="-apple-system"/>
                  </a:rPr>
                  <a:t>Размерность встраивания: </a:t>
                </a:r>
                <a:r>
                  <a:rPr lang="en-US" sz="2000" b="1" dirty="0" smtClean="0">
                    <a:solidFill>
                      <a:schemeClr val="bg1"/>
                    </a:solidFill>
                    <a:latin typeface="-apple-system"/>
                  </a:rPr>
                  <a:t>h</a:t>
                </a:r>
                <a:r>
                  <a:rPr lang="ru-RU" sz="2000" b="1" dirty="0" smtClean="0">
                    <a:solidFill>
                      <a:schemeClr val="bg1"/>
                    </a:solidFill>
                    <a:latin typeface="-apple-system"/>
                  </a:rPr>
                  <a:t> </a:t>
                </a:r>
                <a:r>
                  <a:rPr lang="ru-RU" sz="2000" b="1" dirty="0">
                    <a:solidFill>
                      <a:schemeClr val="bg1"/>
                    </a:solidFill>
                    <a:latin typeface="-apple-system"/>
                  </a:rPr>
                  <a:t>= 768</a:t>
                </a:r>
                <a:endParaRPr lang="ru-RU" sz="2000" dirty="0">
                  <a:solidFill>
                    <a:schemeClr val="bg1"/>
                  </a:solidFill>
                  <a:latin typeface="-apple-system"/>
                </a:endParaRPr>
              </a:p>
              <a:p>
                <a:r>
                  <a:rPr lang="ru-RU" sz="2000" dirty="0">
                    <a:solidFill>
                      <a:schemeClr val="bg1"/>
                    </a:solidFill>
                    <a:latin typeface="-apple-system"/>
                  </a:rPr>
                  <a:t>Итоговая размерность: </a:t>
                </a:r>
                <a:r>
                  <a:rPr lang="ru-RU" sz="2000" b="1" dirty="0">
                    <a:solidFill>
                      <a:schemeClr val="bg1"/>
                    </a:solidFill>
                    <a:latin typeface="-apple-system"/>
                  </a:rPr>
                  <a:t>[197, 768]</a:t>
                </a:r>
                <a:r>
                  <a:rPr lang="ru-RU" sz="2000" dirty="0">
                    <a:solidFill>
                      <a:schemeClr val="bg1"/>
                    </a:solidFill>
                    <a:latin typeface="-apple-system"/>
                  </a:rPr>
                  <a:t> (196 </a:t>
                </a:r>
                <a:r>
                  <a:rPr lang="ru-RU" sz="2000" dirty="0" err="1">
                    <a:solidFill>
                      <a:schemeClr val="bg1"/>
                    </a:solidFill>
                    <a:latin typeface="-apple-system"/>
                  </a:rPr>
                  <a:t>патчей</a:t>
                </a:r>
                <a:r>
                  <a:rPr lang="ru-RU" sz="2000" dirty="0">
                    <a:solidFill>
                      <a:schemeClr val="bg1"/>
                    </a:solidFill>
                    <a:latin typeface="-apple-system"/>
                  </a:rPr>
                  <a:t> + 1 </a:t>
                </a:r>
                <a:r>
                  <a:rPr lang="ru-RU" sz="2000" dirty="0" err="1">
                    <a:solidFill>
                      <a:schemeClr val="bg1"/>
                    </a:solidFill>
                    <a:latin typeface="-apple-system"/>
                  </a:rPr>
                  <a:t>токен</a:t>
                </a:r>
                <a:r>
                  <a:rPr lang="ru-RU" sz="2000" dirty="0">
                    <a:solidFill>
                      <a:schemeClr val="bg1"/>
                    </a:solidFill>
                    <a:latin typeface="-apple-system"/>
                  </a:rPr>
                  <a:t> класса)</a:t>
                </a:r>
              </a:p>
            </p:txBody>
          </p:sp>
        </mc:Choice>
        <mc:Fallback xmlns="">
          <p:sp>
            <p:nvSpPr>
              <p:cNvPr id="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171450" y="1022379"/>
                <a:ext cx="9934575" cy="2167175"/>
              </a:xfrm>
              <a:prstGeom prst="rect">
                <a:avLst/>
              </a:prstGeom>
              <a:blipFill>
                <a:blip r:embed="rId2"/>
                <a:stretch>
                  <a:fillRect l="-147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habrastorage.org/r/w1560/getpro/habr/upload_files/2b5/dbc/54b/2b5dbc54b693a446ad5700c5e899c80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591" y="3848196"/>
            <a:ext cx="7512259" cy="268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Прямоугольник 13"/>
          <p:cNvSpPr/>
          <p:nvPr/>
        </p:nvSpPr>
        <p:spPr>
          <a:xfrm>
            <a:off x="171450" y="3116140"/>
            <a:ext cx="10401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  <a:latin typeface="-apple-system"/>
              </a:rPr>
              <a:t>Трансформеры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 не способны запоминать порядок или последовательность входов. Если </a:t>
            </a:r>
            <a:r>
              <a:rPr lang="ru-RU" dirty="0" err="1">
                <a:solidFill>
                  <a:schemeClr val="bg1"/>
                </a:solidFill>
                <a:latin typeface="-apple-system"/>
              </a:rPr>
              <a:t>патчи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 изображения переупорядочиваются, значение исходного изображения теряется.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74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2461</TotalTime>
  <Words>2511</Words>
  <Application>Microsoft Office PowerPoint</Application>
  <PresentationFormat>Широкоэкранный</PresentationFormat>
  <Paragraphs>432</Paragraphs>
  <Slides>44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44</vt:i4>
      </vt:variant>
    </vt:vector>
  </HeadingPairs>
  <TitlesOfParts>
    <vt:vector size="57" baseType="lpstr">
      <vt:lpstr>-apple-system</vt:lpstr>
      <vt:lpstr>Arial</vt:lpstr>
      <vt:lpstr>Calibri</vt:lpstr>
      <vt:lpstr>Calibri Light</vt:lpstr>
      <vt:lpstr>Cambria Math</vt:lpstr>
      <vt:lpstr>Courier New</vt:lpstr>
      <vt:lpstr>Inter</vt:lpstr>
      <vt:lpstr>Menlo</vt:lpstr>
      <vt:lpstr>SFMono-Regular</vt:lpstr>
      <vt:lpstr>source-serif-pro</vt:lpstr>
      <vt:lpstr>Тема Office</vt:lpstr>
      <vt:lpstr>1_Тема Office</vt:lpstr>
      <vt:lpstr>2_Тема Office</vt:lpstr>
      <vt:lpstr>Презентация PowerPoint</vt:lpstr>
      <vt:lpstr>Ограничения сверточных сетей</vt:lpstr>
      <vt:lpstr>Ограничения сверточных сетей</vt:lpstr>
      <vt:lpstr>Visual Transformer (VIT)</vt:lpstr>
      <vt:lpstr>Архитектуры трансформеры - VIT</vt:lpstr>
      <vt:lpstr>Достоинства трансформеров</vt:lpstr>
      <vt:lpstr>Достоинства трансформеров</vt:lpstr>
      <vt:lpstr>VIT. STEAM</vt:lpstr>
      <vt:lpstr>VIT. STEAM</vt:lpstr>
      <vt:lpstr>VIT. CLS token</vt:lpstr>
      <vt:lpstr>VIT. Positional Encoding</vt:lpstr>
      <vt:lpstr>VIT. Transformer blocks</vt:lpstr>
      <vt:lpstr>VIT. MultiHeadAttention</vt:lpstr>
      <vt:lpstr>VIT. Attention</vt:lpstr>
      <vt:lpstr>VIT. MultiHeadAttention</vt:lpstr>
      <vt:lpstr>VIT. Head part</vt:lpstr>
      <vt:lpstr>Трансформеры, полно-связные или сверточные сети - Миксеры</vt:lpstr>
      <vt:lpstr>PVT (Pyramid Vision Transformer) </vt:lpstr>
      <vt:lpstr>SWIN Transformer</vt:lpstr>
      <vt:lpstr>SWIN Transformer</vt:lpstr>
      <vt:lpstr>SWIN Transformer</vt:lpstr>
      <vt:lpstr>Трансформеры, полно-связные или сверточные сети</vt:lpstr>
      <vt:lpstr>SWIN Transformer</vt:lpstr>
      <vt:lpstr>SWIN Transformer</vt:lpstr>
      <vt:lpstr>SWIN Transformer</vt:lpstr>
      <vt:lpstr>SWIN 2 Transformer</vt:lpstr>
      <vt:lpstr>SWIN 2 Transformer</vt:lpstr>
      <vt:lpstr>SWIN 2 Transformer</vt:lpstr>
      <vt:lpstr>DeiT Transformer</vt:lpstr>
      <vt:lpstr>DeiT Transformer</vt:lpstr>
      <vt:lpstr>ConvNext</vt:lpstr>
      <vt:lpstr>XCiT</vt:lpstr>
      <vt:lpstr>ViT-Lite.  </vt:lpstr>
      <vt:lpstr>ViT-Lite.  </vt:lpstr>
      <vt:lpstr>C Better Vision Transformer via Token Pooling and Attention Sharing  ut</vt:lpstr>
      <vt:lpstr>VOLO (Vision Outlooker for Visual Recognition) </vt:lpstr>
      <vt:lpstr>Презентация PowerPoint</vt:lpstr>
      <vt:lpstr>Трансформеры, полно-связные или сверточные сети</vt:lpstr>
      <vt:lpstr>Трансформеры, полно-связные или сверточные сети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семантической сегментации</dc:title>
  <dc:creator>Ронкин Михаил Владимирович</dc:creator>
  <cp:lastModifiedBy>Ронкин Михаил Владимирович</cp:lastModifiedBy>
  <cp:revision>153</cp:revision>
  <dcterms:created xsi:type="dcterms:W3CDTF">2021-12-17T14:01:26Z</dcterms:created>
  <dcterms:modified xsi:type="dcterms:W3CDTF">2025-11-13T05:59:01Z</dcterms:modified>
</cp:coreProperties>
</file>